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70"/>
  </p:notesMasterIdLst>
  <p:sldIdLst>
    <p:sldId id="317" r:id="rId2"/>
    <p:sldId id="257" r:id="rId3"/>
    <p:sldId id="408" r:id="rId4"/>
    <p:sldId id="258" r:id="rId5"/>
    <p:sldId id="321" r:id="rId6"/>
    <p:sldId id="358" r:id="rId7"/>
    <p:sldId id="260" r:id="rId8"/>
    <p:sldId id="371" r:id="rId9"/>
    <p:sldId id="372" r:id="rId10"/>
    <p:sldId id="373" r:id="rId11"/>
    <p:sldId id="374" r:id="rId12"/>
    <p:sldId id="365" r:id="rId13"/>
    <p:sldId id="366" r:id="rId14"/>
    <p:sldId id="367" r:id="rId15"/>
    <p:sldId id="368" r:id="rId16"/>
    <p:sldId id="369" r:id="rId17"/>
    <p:sldId id="370" r:id="rId18"/>
    <p:sldId id="271" r:id="rId19"/>
    <p:sldId id="272" r:id="rId20"/>
    <p:sldId id="375" r:id="rId21"/>
    <p:sldId id="376" r:id="rId22"/>
    <p:sldId id="381" r:id="rId23"/>
    <p:sldId id="382" r:id="rId24"/>
    <p:sldId id="383" r:id="rId25"/>
    <p:sldId id="377" r:id="rId26"/>
    <p:sldId id="385" r:id="rId27"/>
    <p:sldId id="386" r:id="rId28"/>
    <p:sldId id="387" r:id="rId29"/>
    <p:sldId id="388" r:id="rId30"/>
    <p:sldId id="389" r:id="rId31"/>
    <p:sldId id="390" r:id="rId32"/>
    <p:sldId id="391" r:id="rId33"/>
    <p:sldId id="393" r:id="rId34"/>
    <p:sldId id="392" r:id="rId35"/>
    <p:sldId id="394" r:id="rId36"/>
    <p:sldId id="396" r:id="rId37"/>
    <p:sldId id="395" r:id="rId38"/>
    <p:sldId id="397" r:id="rId39"/>
    <p:sldId id="398" r:id="rId40"/>
    <p:sldId id="399" r:id="rId41"/>
    <p:sldId id="400" r:id="rId42"/>
    <p:sldId id="401" r:id="rId43"/>
    <p:sldId id="402" r:id="rId44"/>
    <p:sldId id="403" r:id="rId45"/>
    <p:sldId id="404" r:id="rId46"/>
    <p:sldId id="405" r:id="rId47"/>
    <p:sldId id="406" r:id="rId48"/>
    <p:sldId id="407" r:id="rId49"/>
    <p:sldId id="267" r:id="rId50"/>
    <p:sldId id="384" r:id="rId51"/>
    <p:sldId id="285" r:id="rId52"/>
    <p:sldId id="280" r:id="rId53"/>
    <p:sldId id="282" r:id="rId54"/>
    <p:sldId id="283" r:id="rId55"/>
    <p:sldId id="284" r:id="rId56"/>
    <p:sldId id="278" r:id="rId57"/>
    <p:sldId id="290" r:id="rId58"/>
    <p:sldId id="291" r:id="rId59"/>
    <p:sldId id="292" r:id="rId60"/>
    <p:sldId id="293" r:id="rId61"/>
    <p:sldId id="322" r:id="rId62"/>
    <p:sldId id="324" r:id="rId63"/>
    <p:sldId id="325" r:id="rId64"/>
    <p:sldId id="326" r:id="rId65"/>
    <p:sldId id="327" r:id="rId66"/>
    <p:sldId id="328" r:id="rId67"/>
    <p:sldId id="329" r:id="rId68"/>
    <p:sldId id="330" r:id="rId6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8966" autoAdjust="0"/>
    <p:restoredTop sz="89036" autoAdjust="0"/>
  </p:normalViewPr>
  <p:slideViewPr>
    <p:cSldViewPr snapToGrid="0">
      <p:cViewPr varScale="1">
        <p:scale>
          <a:sx n="90" d="100"/>
          <a:sy n="90" d="100"/>
        </p:scale>
        <p:origin x="2956" y="72"/>
      </p:cViewPr>
      <p:guideLst>
        <p:guide orient="horz" pos="216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C79AEB-1A53-4D4C-BFFE-43B8A7C4634A}" type="datetimeFigureOut">
              <a:rPr lang="zh-CN" altLang="en-US" smtClean="0"/>
              <a:t>2023/4/11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4C0740-34F0-4D3D-AD70-DBAB2894F198}" type="slidenum">
              <a:rPr lang="zh-CN" altLang="en-US" smtClean="0"/>
              <a:t>‹#›</a:t>
            </a:fld>
            <a:endParaRPr lang="zh-CN" altLang="en-US"/>
          </a:p>
        </p:txBody>
      </p:sp>
    </p:spTree>
    <p:extLst>
      <p:ext uri="{BB962C8B-B14F-4D97-AF65-F5344CB8AC3E}">
        <p14:creationId xmlns:p14="http://schemas.microsoft.com/office/powerpoint/2010/main" val="1786622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DAA3AF28-FACB-49EF-9DA9-E01AAC17F76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作家高尔基笔下赞扬的海燕，现在已经成为了一种濒临灭绝的鸟类。它们特别惧怕人类的打扰，美国缅因州大鸭岛属于自然保护区，上面居住栖息着很多海燕。</a:t>
            </a:r>
            <a:endParaRPr lang="en-US" altLang="zh-CN" dirty="0" smtClean="0"/>
          </a:p>
        </p:txBody>
      </p:sp>
      <p:sp>
        <p:nvSpPr>
          <p:cNvPr id="4" name="灯片编号占位符 3"/>
          <p:cNvSpPr>
            <a:spLocks noGrp="1"/>
          </p:cNvSpPr>
          <p:nvPr>
            <p:ph type="sldNum" sz="quarter" idx="10"/>
          </p:nvPr>
        </p:nvSpPr>
        <p:spPr/>
        <p:txBody>
          <a:bodyPr/>
          <a:lstStyle/>
          <a:p>
            <a:fld id="{174C0740-34F0-4D3D-AD70-DBAB2894F198}" type="slidenum">
              <a:rPr lang="zh-CN" altLang="en-US" smtClean="0"/>
              <a:t>61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定义重点：在任何时间、任何地点，把任何人与任何事物连接起来</a:t>
            </a:r>
            <a:endParaRPr lang="zh-CN" altLang="en-US" dirty="0"/>
          </a:p>
        </p:txBody>
      </p:sp>
      <p:sp>
        <p:nvSpPr>
          <p:cNvPr id="4" name="灯片编号占位符 3"/>
          <p:cNvSpPr>
            <a:spLocks noGrp="1"/>
          </p:cNvSpPr>
          <p:nvPr>
            <p:ph type="sldNum" sz="quarter" idx="10"/>
          </p:nvPr>
        </p:nvSpPr>
        <p:spPr/>
        <p:txBody>
          <a:bodyPr/>
          <a:lstStyle/>
          <a:p>
            <a:fld id="{174C0740-34F0-4D3D-AD70-DBAB2894F198}"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产品电子代码（</a:t>
            </a:r>
            <a:r>
              <a:rPr lang="en-US" altLang="zh-CN" dirty="0" smtClean="0"/>
              <a:t>EPC</a:t>
            </a:r>
            <a:r>
              <a:rPr lang="zh-CN" altLang="en-US" dirty="0" smtClean="0"/>
              <a:t>编码）是国际条码组织推出的新一代产品编码体系。原来的产品条码仅是对产品分类的编码，</a:t>
            </a:r>
            <a:r>
              <a:rPr lang="en-US" altLang="zh-CN" dirty="0" smtClean="0"/>
              <a:t>EPC</a:t>
            </a:r>
            <a:r>
              <a:rPr lang="zh-CN" altLang="en-US" dirty="0" smtClean="0"/>
              <a:t>码是对每个单品都赋予一个全球唯一编码，</a:t>
            </a:r>
            <a:r>
              <a:rPr lang="en-US" altLang="zh-CN" dirty="0" smtClean="0"/>
              <a:t>EPC</a:t>
            </a:r>
            <a:r>
              <a:rPr lang="zh-CN" altLang="en-US" dirty="0" smtClean="0"/>
              <a:t>编码</a:t>
            </a:r>
            <a:r>
              <a:rPr lang="en-US" altLang="zh-CN" dirty="0" smtClean="0"/>
              <a:t>96</a:t>
            </a:r>
            <a:r>
              <a:rPr lang="zh-CN" altLang="en-US" dirty="0" smtClean="0"/>
              <a:t>位（二进制）方式的编码体系。</a:t>
            </a:r>
            <a:r>
              <a:rPr lang="en-US" altLang="zh-CN" dirty="0" smtClean="0"/>
              <a:t>96</a:t>
            </a:r>
            <a:r>
              <a:rPr lang="zh-CN" altLang="en-US" dirty="0" smtClean="0"/>
              <a:t>位的</a:t>
            </a:r>
            <a:r>
              <a:rPr lang="en-US" altLang="zh-CN" dirty="0" smtClean="0"/>
              <a:t>EPC</a:t>
            </a:r>
            <a:r>
              <a:rPr lang="zh-CN" altLang="en-US" dirty="0" smtClean="0"/>
              <a:t>码，可以为</a:t>
            </a:r>
            <a:r>
              <a:rPr lang="en-US" altLang="zh-CN" dirty="0" smtClean="0"/>
              <a:t>2.68</a:t>
            </a:r>
            <a:r>
              <a:rPr lang="zh-CN" altLang="en-US" dirty="0" smtClean="0"/>
              <a:t>亿公司赋码，每个公司可以有</a:t>
            </a:r>
            <a:r>
              <a:rPr lang="en-US" altLang="zh-CN" dirty="0" smtClean="0"/>
              <a:t>1600</a:t>
            </a:r>
            <a:r>
              <a:rPr lang="zh-CN" altLang="en-US" dirty="0" smtClean="0"/>
              <a:t>万产品分类，每类产品有</a:t>
            </a:r>
            <a:r>
              <a:rPr lang="en-US" altLang="zh-CN" dirty="0" smtClean="0"/>
              <a:t>680</a:t>
            </a:r>
            <a:r>
              <a:rPr lang="zh-CN" altLang="en-US" dirty="0" smtClean="0"/>
              <a:t>亿的独立产品编码，形象的说可以为地球上的每一粒大米赋一个唯一的编码。</a:t>
            </a:r>
            <a:endParaRPr lang="zh-CN" altLang="en-US" dirty="0"/>
          </a:p>
        </p:txBody>
      </p:sp>
      <p:sp>
        <p:nvSpPr>
          <p:cNvPr id="4" name="灯片编号占位符 3"/>
          <p:cNvSpPr>
            <a:spLocks noGrp="1"/>
          </p:cNvSpPr>
          <p:nvPr>
            <p:ph type="sldNum" sz="quarter" idx="10"/>
          </p:nvPr>
        </p:nvSpPr>
        <p:spPr/>
        <p:txBody>
          <a:bodyPr/>
          <a:lstStyle/>
          <a:p>
            <a:fld id="{174C0740-34F0-4D3D-AD70-DBAB2894F198}" type="slidenum">
              <a:rPr lang="zh-CN" altLang="en-US" smtClean="0"/>
              <a:t>12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、传感网中心：中科院无锡微纳</a:t>
            </a:r>
            <a:endParaRPr lang="zh-CN" altLang="en-US" dirty="0"/>
          </a:p>
        </p:txBody>
      </p:sp>
      <p:sp>
        <p:nvSpPr>
          <p:cNvPr id="4" name="灯片编号占位符 3"/>
          <p:cNvSpPr>
            <a:spLocks noGrp="1"/>
          </p:cNvSpPr>
          <p:nvPr>
            <p:ph type="sldNum" sz="quarter" idx="10"/>
          </p:nvPr>
        </p:nvSpPr>
        <p:spPr/>
        <p:txBody>
          <a:bodyPr/>
          <a:lstStyle/>
          <a:p>
            <a:fld id="{174C0740-34F0-4D3D-AD70-DBAB2894F198}" type="slidenum">
              <a:rPr lang="zh-CN" altLang="en-US" smtClean="0"/>
              <a:t>13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4C0740-34F0-4D3D-AD70-DBAB2894F198}" type="slidenum">
              <a:rPr lang="zh-CN" altLang="en-US" smtClean="0"/>
              <a:t>15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a:t>
            </a:r>
            <a:r>
              <a:rPr lang="en-US" altLang="zh-CN" dirty="0" err="1" smtClean="0"/>
              <a:t>EPoSS</a:t>
            </a:r>
            <a:r>
              <a:rPr lang="zh-CN" altLang="en-US" dirty="0" smtClean="0"/>
              <a:t>：</a:t>
            </a:r>
            <a:r>
              <a:rPr lang="en-US" altLang="zh-CN" sz="1200" kern="1200" dirty="0" smtClean="0">
                <a:solidFill>
                  <a:schemeClr val="tx1"/>
                </a:solidFill>
                <a:effectLst/>
                <a:latin typeface="+mn-lt"/>
                <a:ea typeface="+mn-ea"/>
                <a:cs typeface="+mn-cs"/>
              </a:rPr>
              <a:t>the European Technology Platform on Smart Systems Integration</a:t>
            </a:r>
            <a:r>
              <a:rPr lang="zh-CN" altLang="en-US" sz="1200" kern="1200" dirty="0" smtClean="0">
                <a:solidFill>
                  <a:schemeClr val="tx1"/>
                </a:solidFill>
                <a:effectLst/>
                <a:latin typeface="+mn-lt"/>
                <a:ea typeface="+mn-ea"/>
                <a:cs typeface="+mn-cs"/>
              </a:rPr>
              <a:t>，欧洲智能系统集成技术平台</a:t>
            </a:r>
            <a:endParaRPr lang="zh-CN" altLang="en-US" dirty="0"/>
          </a:p>
        </p:txBody>
      </p:sp>
      <p:sp>
        <p:nvSpPr>
          <p:cNvPr id="4" name="灯片编号占位符 3"/>
          <p:cNvSpPr>
            <a:spLocks noGrp="1"/>
          </p:cNvSpPr>
          <p:nvPr>
            <p:ph type="sldNum" sz="quarter" idx="10"/>
          </p:nvPr>
        </p:nvSpPr>
        <p:spPr/>
        <p:txBody>
          <a:bodyPr/>
          <a:lstStyle/>
          <a:p>
            <a:fld id="{174C0740-34F0-4D3D-AD70-DBAB2894F198}" type="slidenum">
              <a:rPr lang="zh-CN" altLang="en-US" smtClean="0"/>
              <a:t>17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a:t>
            </a:r>
            <a:r>
              <a:rPr lang="zh-CN" altLang="en-US" dirty="0" smtClean="0"/>
              <a:t>、</a:t>
            </a:r>
            <a:r>
              <a:rPr lang="en-US" altLang="zh-CN" dirty="0" smtClean="0"/>
              <a:t>HVAC</a:t>
            </a:r>
            <a:r>
              <a:rPr lang="zh-CN" altLang="en-US" dirty="0" smtClean="0"/>
              <a:t>：</a:t>
            </a:r>
            <a:r>
              <a:rPr lang="en-US" altLang="zh-CN" sz="1200" kern="1200" dirty="0" smtClean="0">
                <a:solidFill>
                  <a:schemeClr val="tx1"/>
                </a:solidFill>
                <a:effectLst/>
                <a:latin typeface="+mn-lt"/>
                <a:ea typeface="+mn-ea"/>
                <a:cs typeface="+mn-cs"/>
              </a:rPr>
              <a:t>Heating, Ventilating and Air Conditioning-</a:t>
            </a:r>
            <a:r>
              <a:rPr lang="zh-CN" altLang="en-US" sz="1200" kern="1200" dirty="0" smtClean="0">
                <a:solidFill>
                  <a:schemeClr val="tx1"/>
                </a:solidFill>
                <a:effectLst/>
                <a:latin typeface="+mn-lt"/>
                <a:ea typeface="+mn-ea"/>
                <a:cs typeface="+mn-cs"/>
              </a:rPr>
              <a:t>采暖，通风与空调</a:t>
            </a:r>
            <a:endParaRPr lang="zh-CN" altLang="en-US" dirty="0" smtClean="0"/>
          </a:p>
        </p:txBody>
      </p:sp>
      <p:sp>
        <p:nvSpPr>
          <p:cNvPr id="4" name="灯片编号占位符 3"/>
          <p:cNvSpPr>
            <a:spLocks noGrp="1"/>
          </p:cNvSpPr>
          <p:nvPr>
            <p:ph type="sldNum" sz="quarter" idx="10"/>
          </p:nvPr>
        </p:nvSpPr>
        <p:spPr/>
        <p:txBody>
          <a:bodyPr/>
          <a:lstStyle/>
          <a:p>
            <a:fld id="{174C0740-34F0-4D3D-AD70-DBAB2894F198}" type="slidenum">
              <a:rPr lang="zh-CN" altLang="en-US" smtClean="0"/>
              <a:t>54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valves positioning</a:t>
            </a:r>
            <a:r>
              <a:rPr lang="zh-CN" altLang="en-US" dirty="0" smtClean="0"/>
              <a:t>：阀门定位</a:t>
            </a:r>
            <a:endParaRPr lang="en-US" altLang="zh-CN" dirty="0" smtClean="0"/>
          </a:p>
          <a:p>
            <a:r>
              <a:rPr lang="en-US" altLang="zh-CN" dirty="0" smtClean="0"/>
              <a:t>Tank level</a:t>
            </a:r>
            <a:r>
              <a:rPr lang="zh-CN" altLang="en-US" dirty="0" smtClean="0"/>
              <a:t>：罐内液位</a:t>
            </a:r>
            <a:endParaRPr lang="zh-CN" altLang="en-US" dirty="0"/>
          </a:p>
        </p:txBody>
      </p:sp>
      <p:sp>
        <p:nvSpPr>
          <p:cNvPr id="4" name="灯片编号占位符 3"/>
          <p:cNvSpPr>
            <a:spLocks noGrp="1"/>
          </p:cNvSpPr>
          <p:nvPr>
            <p:ph type="sldNum" sz="quarter" idx="10"/>
          </p:nvPr>
        </p:nvSpPr>
        <p:spPr/>
        <p:txBody>
          <a:bodyPr/>
          <a:lstStyle/>
          <a:p>
            <a:fld id="{174C0740-34F0-4D3D-AD70-DBAB2894F198}" type="slidenum">
              <a:rPr lang="zh-CN" altLang="en-US" smtClean="0"/>
              <a:t>55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4C0740-34F0-4D3D-AD70-DBAB2894F198}" type="slidenum">
              <a:rPr lang="zh-CN" altLang="en-US" smtClean="0"/>
              <a:t>60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grpSp>
          <p:nvGrpSpPr>
            <p:cNvPr id="7" name="Group 5"/>
            <p:cNvGrpSpPr/>
            <p:nvPr/>
          </p:nvGrpSpPr>
          <p:grpSpPr bwMode="auto">
            <a:xfrm>
              <a:off x="0" y="672"/>
              <a:ext cx="1806" cy="1989"/>
              <a:chOff x="0" y="672"/>
              <a:chExt cx="1806" cy="1989"/>
            </a:xfrm>
          </p:grpSpPr>
          <p:sp>
            <p:nvSpPr>
              <p:cNvPr id="8" name="Rectangle 6"/>
              <p:cNvSpPr>
                <a:spLocks noChangeArrowheads="1"/>
              </p:cNvSpPr>
              <p:nvPr/>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9" name="Rectangle 7"/>
              <p:cNvSpPr>
                <a:spLocks noChangeArrowheads="1"/>
              </p:cNvSpPr>
              <p:nvPr/>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0" name="Rectangle 8"/>
              <p:cNvSpPr>
                <a:spLocks noChangeArrowheads="1"/>
              </p:cNvSpPr>
              <p:nvPr/>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1" name="Rectangle 9"/>
              <p:cNvSpPr>
                <a:spLocks noChangeArrowheads="1"/>
              </p:cNvSpPr>
              <p:nvPr/>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2" name="Rectangle 10"/>
              <p:cNvSpPr>
                <a:spLocks noChangeArrowheads="1"/>
              </p:cNvSpPr>
              <p:nvPr/>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3" name="Rectangle 11"/>
              <p:cNvSpPr>
                <a:spLocks noChangeArrowheads="1"/>
              </p:cNvSpPr>
              <p:nvPr/>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4" name="Rectangle 12"/>
              <p:cNvSpPr>
                <a:spLocks noChangeArrowheads="1"/>
              </p:cNvSpPr>
              <p:nvPr/>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 name="Rectangle 13"/>
              <p:cNvSpPr>
                <a:spLocks noChangeArrowheads="1"/>
              </p:cNvSpPr>
              <p:nvPr/>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6" name="Rectangle 14"/>
              <p:cNvSpPr>
                <a:spLocks noChangeArrowheads="1"/>
              </p:cNvSpPr>
              <p:nvPr/>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7" name="Rectangle 15"/>
              <p:cNvSpPr>
                <a:spLocks noChangeArrowheads="1"/>
              </p:cNvSpPr>
              <p:nvPr/>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grpSp>
      </p:grpSp>
      <p:pic>
        <p:nvPicPr>
          <p:cNvPr id="19" name="Picture 23"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6165850"/>
            <a:ext cx="20589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7" descr="Z:\newtek\_backgrounds_1.02\Greg\Neon Globe\globe anim.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90513" y="4291013"/>
            <a:ext cx="2459037"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4435"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zh-CN" altLang="en-US" dirty="0" smtClean="0"/>
              <a:t>单击此处编辑母版标题样式</a:t>
            </a:r>
            <a:endParaRPr lang="zh-CN" altLang="en-US" dirty="0"/>
          </a:p>
        </p:txBody>
      </p:sp>
      <p:sp>
        <p:nvSpPr>
          <p:cNvPr id="1084436"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r>
              <a:rPr lang="zh-CN" altLang="en-US" dirty="0" smtClean="0"/>
              <a:t>单击此处编辑母版副标题样式</a:t>
            </a:r>
            <a:endParaRPr lang="zh-CN" altLang="en-US" dirty="0"/>
          </a:p>
        </p:txBody>
      </p:sp>
      <p:sp>
        <p:nvSpPr>
          <p:cNvPr id="22" name="Rectangle 18"/>
          <p:cNvSpPr>
            <a:spLocks noGrp="1" noChangeArrowheads="1"/>
          </p:cNvSpPr>
          <p:nvPr>
            <p:ph type="sldNum" sz="quarter" idx="11"/>
          </p:nvPr>
        </p:nvSpPr>
        <p:spPr/>
        <p:txBody>
          <a:bodyPr/>
          <a:lstStyle>
            <a:lvl1pPr>
              <a:defRPr/>
            </a:lvl1pPr>
          </a:lstStyle>
          <a:p>
            <a:fld id="{D6B47906-1CB0-4861-8A15-132F9C610BB8}" type="slidenum">
              <a:rPr lang="zh-CN" altLang="en-US" smtClean="0"/>
              <a:t>‹#›</a:t>
            </a:fld>
            <a:endParaRPr lang="zh-CN" altLang="en-US"/>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3"/>
          <p:cNvSpPr>
            <a:spLocks noGrp="1" noChangeArrowheads="1"/>
          </p:cNvSpPr>
          <p:nvPr>
            <p:ph type="sldNum" sz="quarter" idx="11"/>
          </p:nvPr>
        </p:nvSpPr>
        <p:spPr/>
        <p:txBody>
          <a:bodyPr/>
          <a:lstStyle>
            <a:lvl1pPr>
              <a:defRPr/>
            </a:lvl1pPr>
          </a:lstStyle>
          <a:p>
            <a:fld id="{D6B47906-1CB0-4861-8A15-132F9C610BB8}" type="slidenum">
              <a:rPr lang="zh-CN" altLang="en-US" smtClean="0"/>
              <a:t>‹#›</a:t>
            </a:fld>
            <a:endParaRPr lang="zh-CN" altLang="en-US"/>
          </a:p>
        </p:txBody>
      </p:sp>
      <p:sp>
        <p:nvSpPr>
          <p:cNvPr id="6" name="Rectangle 16"/>
          <p:cNvSpPr>
            <a:spLocks noGrp="1" noChangeArrowheads="1"/>
          </p:cNvSpPr>
          <p:nvPr>
            <p:ph type="dt" sz="half" idx="12"/>
          </p:nvPr>
        </p:nvSpPr>
        <p:spPr/>
        <p:txBody>
          <a:bodyPr/>
          <a:lstStyle>
            <a:lvl1pPr>
              <a:defRPr/>
            </a:lvl1pPr>
          </a:lstStyle>
          <a:p>
            <a:fld id="{DFD3ABA7-6140-4110-9387-349B99D7ED03}" type="datetime1">
              <a:rPr lang="zh-CN" altLang="en-US" smtClean="0"/>
              <a:t>2023/4/11</a:t>
            </a:fld>
            <a:endParaRPr lang="zh-CN" altLang="en-US"/>
          </a:p>
        </p:txBody>
      </p:sp>
    </p:spTree>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3"/>
          <p:cNvSpPr>
            <a:spLocks noGrp="1" noChangeArrowheads="1"/>
          </p:cNvSpPr>
          <p:nvPr>
            <p:ph type="sldNum" sz="quarter" idx="11"/>
          </p:nvPr>
        </p:nvSpPr>
        <p:spPr/>
        <p:txBody>
          <a:bodyPr/>
          <a:lstStyle>
            <a:lvl1pPr>
              <a:defRPr/>
            </a:lvl1pPr>
          </a:lstStyle>
          <a:p>
            <a:fld id="{D6B47906-1CB0-4861-8A15-132F9C610BB8}" type="slidenum">
              <a:rPr lang="zh-CN" altLang="en-US" smtClean="0"/>
              <a:t>‹#›</a:t>
            </a:fld>
            <a:endParaRPr lang="zh-CN" altLang="en-US"/>
          </a:p>
        </p:txBody>
      </p:sp>
      <p:sp>
        <p:nvSpPr>
          <p:cNvPr id="6" name="Rectangle 16"/>
          <p:cNvSpPr>
            <a:spLocks noGrp="1" noChangeArrowheads="1"/>
          </p:cNvSpPr>
          <p:nvPr>
            <p:ph type="dt" sz="half" idx="12"/>
          </p:nvPr>
        </p:nvSpPr>
        <p:spPr/>
        <p:txBody>
          <a:bodyPr/>
          <a:lstStyle>
            <a:lvl1pPr>
              <a:defRPr/>
            </a:lvl1pPr>
          </a:lstStyle>
          <a:p>
            <a:fld id="{BD18018B-6673-4CA2-A108-AE36421AF7E4}" type="datetime1">
              <a:rPr lang="zh-CN" altLang="en-US" smtClean="0"/>
              <a:t>2023/4/11</a:t>
            </a:fld>
            <a:endParaRPr lang="zh-CN" altLang="en-US"/>
          </a:p>
        </p:txBody>
      </p:sp>
    </p:spTree>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40386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000500"/>
            <a:ext cx="40386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3"/>
          <p:cNvSpPr>
            <a:spLocks noGrp="1" noChangeArrowheads="1"/>
          </p:cNvSpPr>
          <p:nvPr>
            <p:ph type="sldNum" sz="quarter" idx="11"/>
          </p:nvPr>
        </p:nvSpPr>
        <p:spPr/>
        <p:txBody>
          <a:bodyPr/>
          <a:lstStyle>
            <a:lvl1pPr>
              <a:defRPr/>
            </a:lvl1pPr>
          </a:lstStyle>
          <a:p>
            <a:fld id="{D6B47906-1CB0-4861-8A15-132F9C610BB8}" type="slidenum">
              <a:rPr lang="zh-CN" altLang="en-US" smtClean="0"/>
              <a:t>‹#›</a:t>
            </a:fld>
            <a:endParaRPr lang="zh-CN" altLang="en-US"/>
          </a:p>
        </p:txBody>
      </p:sp>
      <p:sp>
        <p:nvSpPr>
          <p:cNvPr id="8" name="Rectangle 16"/>
          <p:cNvSpPr>
            <a:spLocks noGrp="1" noChangeArrowheads="1"/>
          </p:cNvSpPr>
          <p:nvPr>
            <p:ph type="dt" sz="half" idx="12"/>
          </p:nvPr>
        </p:nvSpPr>
        <p:spPr/>
        <p:txBody>
          <a:bodyPr/>
          <a:lstStyle>
            <a:lvl1pPr>
              <a:defRPr/>
            </a:lvl1pPr>
          </a:lstStyle>
          <a:p>
            <a:fld id="{3E738111-3D22-4445-A3A0-25BBF8013091}" type="datetime1">
              <a:rPr lang="zh-CN" altLang="en-US" smtClean="0"/>
              <a:t>2023/4/11</a:t>
            </a:fld>
            <a:endParaRPr lang="zh-CN" altLang="en-US"/>
          </a:p>
        </p:txBody>
      </p:sp>
    </p:spTree>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6913" y="274890"/>
            <a:ext cx="8230176" cy="58510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57200" y="6245225"/>
            <a:ext cx="2135188" cy="474663"/>
          </a:xfrm>
        </p:spPr>
        <p:txBody>
          <a:bodyPr/>
          <a:lstStyle>
            <a:lvl1pPr>
              <a:defRPr/>
            </a:lvl1pPr>
          </a:lstStyle>
          <a:p>
            <a:fld id="{E53A9B6D-0067-4A69-A6EE-047D00DC4A54}" type="datetime1">
              <a:rPr lang="zh-CN" altLang="en-US" smtClean="0"/>
              <a:t>2023/4/11</a:t>
            </a:fld>
            <a:endParaRPr lang="zh-CN" altLang="en-US"/>
          </a:p>
        </p:txBody>
      </p:sp>
      <p:sp>
        <p:nvSpPr>
          <p:cNvPr id="5" name="灯片编号占位符 4"/>
          <p:cNvSpPr>
            <a:spLocks noGrp="1"/>
          </p:cNvSpPr>
          <p:nvPr>
            <p:ph type="sldNum" sz="quarter" idx="12"/>
          </p:nvPr>
        </p:nvSpPr>
        <p:spPr>
          <a:xfrm>
            <a:off x="6551613" y="6245225"/>
            <a:ext cx="2135187" cy="474663"/>
          </a:xfrm>
        </p:spPr>
        <p:txBody>
          <a:bodyPr/>
          <a:lstStyle>
            <a:lvl1pPr>
              <a:defRPr/>
            </a:lvl1pPr>
          </a:lstStyle>
          <a:p>
            <a:fld id="{D6B47906-1CB0-4861-8A15-132F9C610BB8}" type="slidenum">
              <a:rPr lang="zh-CN" altLang="en-US" smtClean="0"/>
              <a:t>‹#›</a:t>
            </a:fld>
            <a:endParaRPr lang="zh-CN" altLang="en-US"/>
          </a:p>
        </p:txBody>
      </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Rectangle 3"/>
          <p:cNvSpPr>
            <a:spLocks noGrp="1" noChangeArrowheads="1"/>
          </p:cNvSpPr>
          <p:nvPr>
            <p:ph type="sldNum" sz="quarter" idx="11"/>
          </p:nvPr>
        </p:nvSpPr>
        <p:spPr/>
        <p:txBody>
          <a:bodyPr/>
          <a:lstStyle>
            <a:lvl1pPr>
              <a:defRPr/>
            </a:lvl1pPr>
          </a:lstStyle>
          <a:p>
            <a:fld id="{D6B47906-1CB0-4861-8A15-132F9C610BB8}" type="slidenum">
              <a:rPr lang="zh-CN" altLang="en-US" smtClean="0"/>
              <a:t>‹#›</a:t>
            </a:fld>
            <a:endParaRPr lang="zh-CN" altLang="en-US"/>
          </a:p>
        </p:txBody>
      </p:sp>
      <p:sp>
        <p:nvSpPr>
          <p:cNvPr id="6" name="Rectangle 16"/>
          <p:cNvSpPr>
            <a:spLocks noGrp="1" noChangeArrowheads="1"/>
          </p:cNvSpPr>
          <p:nvPr>
            <p:ph type="dt" sz="half" idx="12"/>
          </p:nvPr>
        </p:nvSpPr>
        <p:spPr/>
        <p:txBody>
          <a:bodyPr/>
          <a:lstStyle>
            <a:lvl1pPr>
              <a:defRPr/>
            </a:lvl1pPr>
          </a:lstStyle>
          <a:p>
            <a:fld id="{D54C80B3-2AB6-4299-9B04-B9BFDA901B1C}" type="datetime1">
              <a:rPr lang="zh-CN" altLang="en-US" smtClean="0"/>
              <a:t>2023/4/11</a:t>
            </a:fld>
            <a:endParaRPr lang="zh-CN" altLang="en-US" dirty="0"/>
          </a:p>
        </p:txBody>
      </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3"/>
          <p:cNvSpPr>
            <a:spLocks noGrp="1" noChangeArrowheads="1"/>
          </p:cNvSpPr>
          <p:nvPr>
            <p:ph type="sldNum" sz="quarter" idx="11"/>
          </p:nvPr>
        </p:nvSpPr>
        <p:spPr/>
        <p:txBody>
          <a:bodyPr/>
          <a:lstStyle>
            <a:lvl1pPr>
              <a:defRPr/>
            </a:lvl1pPr>
          </a:lstStyle>
          <a:p>
            <a:fld id="{D6B47906-1CB0-4861-8A15-132F9C610BB8}" type="slidenum">
              <a:rPr lang="zh-CN" altLang="en-US" smtClean="0"/>
              <a:t>‹#›</a:t>
            </a:fld>
            <a:endParaRPr lang="zh-CN" altLang="en-US"/>
          </a:p>
        </p:txBody>
      </p:sp>
      <p:sp>
        <p:nvSpPr>
          <p:cNvPr id="6" name="Rectangle 16"/>
          <p:cNvSpPr>
            <a:spLocks noGrp="1" noChangeArrowheads="1"/>
          </p:cNvSpPr>
          <p:nvPr>
            <p:ph type="dt" sz="half" idx="12"/>
          </p:nvPr>
        </p:nvSpPr>
        <p:spPr/>
        <p:txBody>
          <a:bodyPr/>
          <a:lstStyle>
            <a:lvl1pPr>
              <a:defRPr/>
            </a:lvl1pPr>
          </a:lstStyle>
          <a:p>
            <a:fld id="{B5CC48D6-C9D1-4C3C-9CC3-36999EDE09BB}" type="datetime1">
              <a:rPr lang="zh-CN" altLang="en-US" smtClean="0"/>
              <a:t>2023/4/11</a:t>
            </a:fld>
            <a:endParaRPr lang="zh-CN" altLang="en-US"/>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3"/>
          <p:cNvSpPr>
            <a:spLocks noGrp="1" noChangeArrowheads="1"/>
          </p:cNvSpPr>
          <p:nvPr>
            <p:ph type="sldNum" sz="quarter" idx="11"/>
          </p:nvPr>
        </p:nvSpPr>
        <p:spPr/>
        <p:txBody>
          <a:bodyPr/>
          <a:lstStyle>
            <a:lvl1pPr>
              <a:defRPr/>
            </a:lvl1pPr>
          </a:lstStyle>
          <a:p>
            <a:fld id="{D6B47906-1CB0-4861-8A15-132F9C610BB8}" type="slidenum">
              <a:rPr lang="zh-CN" altLang="en-US" smtClean="0"/>
              <a:t>‹#›</a:t>
            </a:fld>
            <a:endParaRPr lang="zh-CN" altLang="en-US"/>
          </a:p>
        </p:txBody>
      </p:sp>
      <p:sp>
        <p:nvSpPr>
          <p:cNvPr id="7" name="Rectangle 16"/>
          <p:cNvSpPr>
            <a:spLocks noGrp="1" noChangeArrowheads="1"/>
          </p:cNvSpPr>
          <p:nvPr>
            <p:ph type="dt" sz="half" idx="12"/>
          </p:nvPr>
        </p:nvSpPr>
        <p:spPr/>
        <p:txBody>
          <a:bodyPr/>
          <a:lstStyle>
            <a:lvl1pPr>
              <a:defRPr/>
            </a:lvl1pPr>
          </a:lstStyle>
          <a:p>
            <a:fld id="{AF28E922-8790-4D41-AFA5-F254F563BBF9}" type="datetime1">
              <a:rPr lang="zh-CN" altLang="en-US" smtClean="0"/>
              <a:t>2023/4/11</a:t>
            </a:fld>
            <a:endParaRPr lang="zh-CN" altLang="en-US"/>
          </a:p>
        </p:txBody>
      </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3"/>
          <p:cNvSpPr>
            <a:spLocks noGrp="1" noChangeArrowheads="1"/>
          </p:cNvSpPr>
          <p:nvPr>
            <p:ph type="sldNum" sz="quarter" idx="11"/>
          </p:nvPr>
        </p:nvSpPr>
        <p:spPr/>
        <p:txBody>
          <a:bodyPr/>
          <a:lstStyle>
            <a:lvl1pPr>
              <a:defRPr/>
            </a:lvl1pPr>
          </a:lstStyle>
          <a:p>
            <a:fld id="{D6B47906-1CB0-4861-8A15-132F9C610BB8}" type="slidenum">
              <a:rPr lang="zh-CN" altLang="en-US" smtClean="0"/>
              <a:t>‹#›</a:t>
            </a:fld>
            <a:endParaRPr lang="zh-CN" altLang="en-US"/>
          </a:p>
        </p:txBody>
      </p:sp>
      <p:sp>
        <p:nvSpPr>
          <p:cNvPr id="9" name="Rectangle 16"/>
          <p:cNvSpPr>
            <a:spLocks noGrp="1" noChangeArrowheads="1"/>
          </p:cNvSpPr>
          <p:nvPr>
            <p:ph type="dt" sz="half" idx="12"/>
          </p:nvPr>
        </p:nvSpPr>
        <p:spPr/>
        <p:txBody>
          <a:bodyPr/>
          <a:lstStyle>
            <a:lvl1pPr>
              <a:defRPr/>
            </a:lvl1pPr>
          </a:lstStyle>
          <a:p>
            <a:fld id="{7AEBAFE3-5B0A-45FA-9838-9451AE17CD02}" type="datetime1">
              <a:rPr lang="zh-CN" altLang="en-US" smtClean="0"/>
              <a:t>2023/4/11</a:t>
            </a:fld>
            <a:endParaRPr lang="zh-CN" altLang="en-US"/>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3"/>
          <p:cNvSpPr>
            <a:spLocks noGrp="1" noChangeArrowheads="1"/>
          </p:cNvSpPr>
          <p:nvPr>
            <p:ph type="sldNum" sz="quarter" idx="11"/>
          </p:nvPr>
        </p:nvSpPr>
        <p:spPr/>
        <p:txBody>
          <a:bodyPr/>
          <a:lstStyle>
            <a:lvl1pPr>
              <a:defRPr/>
            </a:lvl1pPr>
          </a:lstStyle>
          <a:p>
            <a:fld id="{D6B47906-1CB0-4861-8A15-132F9C610BB8}" type="slidenum">
              <a:rPr lang="zh-CN" altLang="en-US" smtClean="0"/>
              <a:t>‹#›</a:t>
            </a:fld>
            <a:endParaRPr lang="zh-CN" altLang="en-US"/>
          </a:p>
        </p:txBody>
      </p:sp>
      <p:sp>
        <p:nvSpPr>
          <p:cNvPr id="5" name="Rectangle 16"/>
          <p:cNvSpPr>
            <a:spLocks noGrp="1" noChangeArrowheads="1"/>
          </p:cNvSpPr>
          <p:nvPr>
            <p:ph type="dt" sz="half" idx="12"/>
          </p:nvPr>
        </p:nvSpPr>
        <p:spPr/>
        <p:txBody>
          <a:bodyPr/>
          <a:lstStyle>
            <a:lvl1pPr>
              <a:defRPr/>
            </a:lvl1pPr>
          </a:lstStyle>
          <a:p>
            <a:fld id="{3C0F4AC3-4822-4B43-B7E8-30F168D2AF0D}" type="datetime1">
              <a:rPr lang="zh-CN" altLang="en-US" smtClean="0"/>
              <a:t>2023/4/11</a:t>
            </a:fld>
            <a:endParaRPr lang="zh-CN" altLang="en-US"/>
          </a:p>
        </p:txBody>
      </p:sp>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Rectangle 3"/>
          <p:cNvSpPr>
            <a:spLocks noGrp="1" noChangeArrowheads="1"/>
          </p:cNvSpPr>
          <p:nvPr>
            <p:ph type="sldNum" sz="quarter" idx="11"/>
          </p:nvPr>
        </p:nvSpPr>
        <p:spPr/>
        <p:txBody>
          <a:bodyPr/>
          <a:lstStyle>
            <a:lvl1pPr>
              <a:defRPr/>
            </a:lvl1pPr>
          </a:lstStyle>
          <a:p>
            <a:fld id="{D6B47906-1CB0-4861-8A15-132F9C610BB8}" type="slidenum">
              <a:rPr lang="zh-CN" altLang="en-US" smtClean="0"/>
              <a:t>‹#›</a:t>
            </a:fld>
            <a:endParaRPr lang="zh-CN" altLang="en-US"/>
          </a:p>
        </p:txBody>
      </p:sp>
      <p:sp>
        <p:nvSpPr>
          <p:cNvPr id="4" name="Rectangle 16"/>
          <p:cNvSpPr>
            <a:spLocks noGrp="1" noChangeArrowheads="1"/>
          </p:cNvSpPr>
          <p:nvPr>
            <p:ph type="dt" sz="half" idx="12"/>
          </p:nvPr>
        </p:nvSpPr>
        <p:spPr/>
        <p:txBody>
          <a:bodyPr/>
          <a:lstStyle>
            <a:lvl1pPr>
              <a:defRPr/>
            </a:lvl1pPr>
          </a:lstStyle>
          <a:p>
            <a:fld id="{8323191D-AB29-4EC1-9FD8-6CB16016DDFF}" type="datetime1">
              <a:rPr lang="zh-CN" altLang="en-US" smtClean="0"/>
              <a:t>2023/4/11</a:t>
            </a:fld>
            <a:endParaRPr lang="zh-CN" altLang="en-US"/>
          </a:p>
        </p:txBody>
      </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3"/>
          <p:cNvSpPr>
            <a:spLocks noGrp="1" noChangeArrowheads="1"/>
          </p:cNvSpPr>
          <p:nvPr>
            <p:ph type="sldNum" sz="quarter" idx="11"/>
          </p:nvPr>
        </p:nvSpPr>
        <p:spPr/>
        <p:txBody>
          <a:bodyPr/>
          <a:lstStyle>
            <a:lvl1pPr>
              <a:defRPr/>
            </a:lvl1pPr>
          </a:lstStyle>
          <a:p>
            <a:fld id="{D6B47906-1CB0-4861-8A15-132F9C610BB8}" type="slidenum">
              <a:rPr lang="zh-CN" altLang="en-US" smtClean="0"/>
              <a:t>‹#›</a:t>
            </a:fld>
            <a:endParaRPr lang="zh-CN" altLang="en-US"/>
          </a:p>
        </p:txBody>
      </p:sp>
      <p:sp>
        <p:nvSpPr>
          <p:cNvPr id="7" name="Rectangle 16"/>
          <p:cNvSpPr>
            <a:spLocks noGrp="1" noChangeArrowheads="1"/>
          </p:cNvSpPr>
          <p:nvPr>
            <p:ph type="dt" sz="half" idx="12"/>
          </p:nvPr>
        </p:nvSpPr>
        <p:spPr/>
        <p:txBody>
          <a:bodyPr/>
          <a:lstStyle>
            <a:lvl1pPr>
              <a:defRPr/>
            </a:lvl1pPr>
          </a:lstStyle>
          <a:p>
            <a:fld id="{AFF66719-731A-4624-8E15-A3D0C908DCDD}" type="datetime1">
              <a:rPr lang="zh-CN" altLang="en-US" smtClean="0"/>
              <a:t>2023/4/11</a:t>
            </a:fld>
            <a:endParaRPr lang="zh-CN" altLang="en-US"/>
          </a:p>
        </p:txBody>
      </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3"/>
          <p:cNvSpPr>
            <a:spLocks noGrp="1" noChangeArrowheads="1"/>
          </p:cNvSpPr>
          <p:nvPr>
            <p:ph type="sldNum" sz="quarter" idx="11"/>
          </p:nvPr>
        </p:nvSpPr>
        <p:spPr/>
        <p:txBody>
          <a:bodyPr/>
          <a:lstStyle>
            <a:lvl1pPr>
              <a:defRPr/>
            </a:lvl1pPr>
          </a:lstStyle>
          <a:p>
            <a:fld id="{D6B47906-1CB0-4861-8A15-132F9C610BB8}" type="slidenum">
              <a:rPr lang="zh-CN" altLang="en-US" smtClean="0"/>
              <a:t>‹#›</a:t>
            </a:fld>
            <a:endParaRPr lang="zh-CN" altLang="en-US"/>
          </a:p>
        </p:txBody>
      </p:sp>
      <p:sp>
        <p:nvSpPr>
          <p:cNvPr id="7" name="Rectangle 16"/>
          <p:cNvSpPr>
            <a:spLocks noGrp="1" noChangeArrowheads="1"/>
          </p:cNvSpPr>
          <p:nvPr>
            <p:ph type="dt" sz="half" idx="12"/>
          </p:nvPr>
        </p:nvSpPr>
        <p:spPr/>
        <p:txBody>
          <a:bodyPr/>
          <a:lstStyle>
            <a:lvl1pPr>
              <a:defRPr/>
            </a:lvl1pPr>
          </a:lstStyle>
          <a:p>
            <a:fld id="{44E9AE02-EEBC-4BC7-9BAA-239F7CFD2C2F}" type="datetime1">
              <a:rPr lang="zh-CN" altLang="en-US" smtClean="0"/>
              <a:t>2023/4/11</a:t>
            </a:fld>
            <a:endParaRPr lang="zh-CN" altLang="en-US"/>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83395"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Black" panose="020B0A04020102020204" pitchFamily="34" charset="0"/>
                <a:ea typeface="+mn-ea"/>
              </a:defRPr>
            </a:lvl1pPr>
          </a:lstStyle>
          <a:p>
            <a:fld id="{D6B47906-1CB0-4861-8A15-132F9C610BB8}" type="slidenum">
              <a:rPr lang="zh-CN" altLang="en-US" smtClean="0"/>
              <a:t>‹#›</a:t>
            </a:fld>
            <a:endParaRPr lang="zh-CN" altLang="en-US"/>
          </a:p>
        </p:txBody>
      </p:sp>
      <p:grpSp>
        <p:nvGrpSpPr>
          <p:cNvPr id="1028" name="Group 4"/>
          <p:cNvGrpSpPr/>
          <p:nvPr/>
        </p:nvGrpSpPr>
        <p:grpSpPr bwMode="auto">
          <a:xfrm>
            <a:off x="0" y="0"/>
            <a:ext cx="9144000" cy="546100"/>
            <a:chOff x="0" y="0"/>
            <a:chExt cx="5760" cy="344"/>
          </a:xfrm>
        </p:grpSpPr>
        <p:sp>
          <p:nvSpPr>
            <p:cNvPr id="1034"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1035"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036"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chemeClr val="hlink"/>
                </a:solidFill>
              </a:endParaRPr>
            </a:p>
          </p:txBody>
        </p:sp>
        <p:sp>
          <p:nvSpPr>
            <p:cNvPr id="1037"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chemeClr val="hlink"/>
                </a:solidFill>
              </a:endParaRPr>
            </a:p>
          </p:txBody>
        </p:sp>
        <p:sp>
          <p:nvSpPr>
            <p:cNvPr id="1038"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chemeClr val="accent2"/>
                </a:solidFill>
              </a:endParaRPr>
            </a:p>
          </p:txBody>
        </p:sp>
        <p:sp>
          <p:nvSpPr>
            <p:cNvPr id="1039"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chemeClr val="hlink"/>
                </a:solidFill>
              </a:endParaRPr>
            </a:p>
          </p:txBody>
        </p:sp>
        <p:sp>
          <p:nvSpPr>
            <p:cNvPr id="1040"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041"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chemeClr val="accent2"/>
                </a:solidFill>
              </a:endParaRPr>
            </a:p>
          </p:txBody>
        </p:sp>
        <p:sp>
          <p:nvSpPr>
            <p:cNvPr id="1042"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83408"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lgn="l">
              <a:defRPr sz="1200">
                <a:ea typeface="+mn-ea"/>
              </a:defRPr>
            </a:lvl1pPr>
          </a:lstStyle>
          <a:p>
            <a:fld id="{37354ABD-C6EB-4727-88C1-E2E4644D9C0A}" type="datetime1">
              <a:rPr lang="zh-CN" altLang="en-US" smtClean="0"/>
              <a:t>2023/4/11</a:t>
            </a:fld>
            <a:endParaRPr lang="zh-CN" altLang="en-US" dirty="0"/>
          </a:p>
        </p:txBody>
      </p:sp>
      <p:sp>
        <p:nvSpPr>
          <p:cNvPr id="1032" name="Rectangle 18"/>
          <p:cNvSpPr>
            <a:spLocks noChangeArrowheads="1"/>
          </p:cNvSpPr>
          <p:nvPr userDrawn="1"/>
        </p:nvSpPr>
        <p:spPr bwMode="auto">
          <a:xfrm>
            <a:off x="2771775" y="6186033"/>
            <a:ext cx="3600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ctr"/>
            <a:endParaRPr lang="zh-CN" altLang="en-US" sz="1400" b="1" dirty="0">
              <a:latin typeface="微软雅黑" panose="020B0503020204020204" pitchFamily="34" charset="-122"/>
              <a:ea typeface="微软雅黑" panose="020B0503020204020204" pitchFamily="34" charset="-122"/>
            </a:endParaRPr>
          </a:p>
        </p:txBody>
      </p:sp>
      <p:pic>
        <p:nvPicPr>
          <p:cNvPr id="1033" name="Picture 19" descr="log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75463" y="90488"/>
            <a:ext cx="20605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timing>
    <p:tnLst>
      <p:par>
        <p:cTn id="1" dur="indefinite" restart="never" nodeType="tmRoot"/>
      </p:par>
    </p:tnLst>
  </p:timing>
  <p:hf hdr="0" ftr="0" dt="0"/>
  <p:txStyles>
    <p:titleStyle>
      <a:lvl1pPr algn="l" rtl="0" eaLnBrk="1" fontAlgn="base" hangingPunct="1">
        <a:spcBef>
          <a:spcPct val="0"/>
        </a:spcBef>
        <a:spcAft>
          <a:spcPct val="0"/>
        </a:spcAft>
        <a:defRPr sz="44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1" fontAlgn="base" hangingPunct="1">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1" fontAlgn="base" hangingPunct="1">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1" fontAlgn="base" hangingPunct="1">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eaLnBrk="1" fontAlgn="base" hangingPunct="1">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eaLnBrk="1" fontAlgn="base" hangingPunct="1">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eaLnBrk="1" fontAlgn="base" hangingPunct="1">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eaLnBrk="1" fontAlgn="base" hangingPunct="1">
        <a:spcBef>
          <a:spcPct val="0"/>
        </a:spcBef>
        <a:spcAft>
          <a:spcPct val="0"/>
        </a:spcAft>
        <a:defRPr sz="4400">
          <a:solidFill>
            <a:schemeClr val="tx1"/>
          </a:solidFill>
          <a:latin typeface="Arial" panose="020B0604020202020204" pitchFamily="34" charset="0"/>
          <a:ea typeface="宋体" panose="02010600030101010101" pitchFamily="2" charset="-122"/>
        </a:defRPr>
      </a:lvl9pPr>
    </p:titleStyle>
    <p:bodyStyle>
      <a:lvl1pPr marL="342900" indent="-342900" algn="l" rtl="0" eaLnBrk="1" fontAlgn="base" hangingPunct="1">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1" fontAlgn="base" hangingPunct="1">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1" fontAlgn="base" hangingPunct="1">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eaLnBrk="1" fontAlgn="base" hangingPunct="1">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4.jpeg"/><Relationship Id="rId5" Type="http://schemas.openxmlformats.org/officeDocument/2006/relationships/image" Target="../media/image23.emf"/><Relationship Id="rId4" Type="http://schemas.openxmlformats.org/officeDocument/2006/relationships/oleObject" Target="../embeddings/oleObject5.bin"/></Relationships>
</file>

<file path=ppt/slides/_rels/slide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r"/>
            <a:r>
              <a:rPr lang="zh-CN" altLang="en-US" dirty="0"/>
              <a:t>物联网技术</a:t>
            </a:r>
            <a:r>
              <a:rPr lang="en-US" altLang="zh-CN" dirty="0"/>
              <a:t/>
            </a:r>
            <a:br>
              <a:rPr lang="en-US" altLang="zh-CN" dirty="0"/>
            </a:br>
            <a:r>
              <a:rPr lang="en-US" altLang="zh-CN" dirty="0"/>
              <a:t>The Internet of Things</a:t>
            </a:r>
            <a:r>
              <a:rPr lang="en-US" altLang="zh-CN" b="1" dirty="0"/>
              <a:t> </a:t>
            </a:r>
            <a:r>
              <a:rPr lang="en-US" altLang="zh-CN" dirty="0" smtClean="0"/>
              <a:t>Technology</a:t>
            </a:r>
            <a:endParaRPr lang="zh-CN" altLang="en-US" dirty="0"/>
          </a:p>
        </p:txBody>
      </p:sp>
      <p:sp>
        <p:nvSpPr>
          <p:cNvPr id="3" name="副标题 2"/>
          <p:cNvSpPr>
            <a:spLocks noGrp="1"/>
          </p:cNvSpPr>
          <p:nvPr>
            <p:ph type="subTitle" idx="1"/>
          </p:nvPr>
        </p:nvSpPr>
        <p:spPr>
          <a:xfrm>
            <a:off x="3546163" y="4926227"/>
            <a:ext cx="4871073" cy="982508"/>
          </a:xfrm>
        </p:spPr>
        <p:txBody>
          <a:bodyPr/>
          <a:lstStyle/>
          <a:p>
            <a:pPr algn="r"/>
            <a:r>
              <a:rPr lang="zh-CN" altLang="en-US" sz="4800" b="1" dirty="0" smtClean="0"/>
              <a:t>概论</a:t>
            </a:r>
            <a:endParaRPr lang="en-US" altLang="zh-CN" sz="4800" b="1"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a:t>
            </a:r>
            <a:r>
              <a:rPr lang="zh-CN" altLang="en-US" dirty="0"/>
              <a:t>联网的历史与现状</a:t>
            </a:r>
          </a:p>
        </p:txBody>
      </p:sp>
      <p:sp>
        <p:nvSpPr>
          <p:cNvPr id="3" name="内容占位符 2"/>
          <p:cNvSpPr>
            <a:spLocks noGrp="1"/>
          </p:cNvSpPr>
          <p:nvPr>
            <p:ph idx="1"/>
          </p:nvPr>
        </p:nvSpPr>
        <p:spPr>
          <a:xfrm>
            <a:off x="457200" y="1570355"/>
            <a:ext cx="7979410" cy="4464050"/>
          </a:xfrm>
        </p:spPr>
        <p:txBody>
          <a:bodyPr/>
          <a:lstStyle/>
          <a:p>
            <a:r>
              <a:rPr lang="zh-CN" altLang="en-US" sz="2800" dirty="0" smtClean="0"/>
              <a:t>国外物联网发展情况</a:t>
            </a:r>
            <a:endParaRPr lang="en-US" altLang="zh-CN" sz="2000" dirty="0" smtClean="0"/>
          </a:p>
          <a:p>
            <a:pPr lvl="1"/>
            <a:r>
              <a:rPr sz="2000" dirty="0"/>
              <a:t>2008年，欧盟智慧系统整合科技联盟（EPOSS）在《2020的物联网：未来蓝图》报告中大胆预测了物联网的发展阶段：2010年之前，RFID被广泛应用于物流、零售和制药领域；2010～2015年物体互联；2015～2020年物体进入半智能化；2020年之后物体进入全智能化。</a:t>
            </a:r>
          </a:p>
          <a:p>
            <a:pPr lvl="1"/>
            <a:endParaRPr lang="zh-CN" altLang="en-US" sz="2000" dirty="0"/>
          </a:p>
          <a:p>
            <a:pPr lvl="1"/>
            <a:r>
              <a:rPr lang="en-US" altLang="zh-CN" sz="2000" dirty="0"/>
              <a:t>2009</a:t>
            </a:r>
            <a:r>
              <a:rPr lang="zh-CN" altLang="en-US" sz="2000" dirty="0"/>
              <a:t>年</a:t>
            </a:r>
            <a:r>
              <a:rPr lang="en-US" altLang="zh-CN" sz="2000" dirty="0"/>
              <a:t>1</a:t>
            </a:r>
            <a:r>
              <a:rPr lang="zh-CN" altLang="en-US" sz="2000" dirty="0"/>
              <a:t>月，</a:t>
            </a:r>
            <a:r>
              <a:rPr lang="en-US" altLang="zh-CN" sz="2000" dirty="0"/>
              <a:t>IBM</a:t>
            </a:r>
            <a:r>
              <a:rPr lang="zh-CN" altLang="en-US" sz="2000" dirty="0"/>
              <a:t>首席执行官彭明盛提出“智慧地球”构想，其中物联网为“智慧地球”不可或缺的一部分，而奥巴马在就职演讲后已对“智慧地球”构想提出积极回应，并提升到国家级发展战略</a:t>
            </a:r>
            <a:r>
              <a:rPr lang="zh-CN" altLang="en-US" sz="2000" dirty="0" smtClean="0"/>
              <a:t>。</a:t>
            </a:r>
            <a:endParaRPr lang="zh-CN" altLang="en-US" sz="2000" dirty="0"/>
          </a:p>
        </p:txBody>
      </p:sp>
      <p:sp>
        <p:nvSpPr>
          <p:cNvPr id="4" name="灯片编号占位符 3"/>
          <p:cNvSpPr>
            <a:spLocks noGrp="1"/>
          </p:cNvSpPr>
          <p:nvPr>
            <p:ph type="sldNum" sz="quarter" idx="11"/>
          </p:nvPr>
        </p:nvSpPr>
        <p:spPr/>
        <p:txBody>
          <a:bodyPr/>
          <a:lstStyle/>
          <a:p>
            <a:fld id="{D6B47906-1CB0-4861-8A15-132F9C610BB8}" type="slidenum">
              <a:rPr lang="zh-CN" altLang="en-US" smtClean="0"/>
              <a:t>10</a:t>
            </a:fld>
            <a:endParaRPr lang="zh-CN" altLang="en-US"/>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智慧地球</a:t>
            </a:r>
            <a:endParaRPr lang="zh-CN" altLang="en-US" dirty="0"/>
          </a:p>
        </p:txBody>
      </p:sp>
      <p:sp>
        <p:nvSpPr>
          <p:cNvPr id="12297" name="矩形 10"/>
          <p:cNvSpPr/>
          <p:nvPr/>
        </p:nvSpPr>
        <p:spPr>
          <a:xfrm>
            <a:off x="500063" y="1428750"/>
            <a:ext cx="8072437" cy="175323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zh-CN" sz="2400" b="1" dirty="0">
                <a:latin typeface="+mn-ea"/>
                <a:cs typeface="+mn-ea"/>
              </a:rPr>
              <a:t>   </a:t>
            </a:r>
            <a:r>
              <a:rPr lang="zh-CN" altLang="zh-CN" sz="2400" dirty="0">
                <a:latin typeface="+mn-ea"/>
                <a:cs typeface="+mn-ea"/>
              </a:rPr>
              <a:t>把感应器嵌入和配置到电网、铁路、桥梁、隧道、公路、建筑、供水系统、大坝、油气管道等各种物体中，并且被普遍连接，形成物联网。</a:t>
            </a:r>
          </a:p>
        </p:txBody>
      </p:sp>
      <p:pic>
        <p:nvPicPr>
          <p:cNvPr id="12298" name="Picture 5" descr="00006448_01"/>
          <p:cNvPicPr>
            <a:picLocks noChangeAspect="1"/>
          </p:cNvPicPr>
          <p:nvPr/>
        </p:nvPicPr>
        <p:blipFill>
          <a:blip r:embed="rId2"/>
          <a:stretch>
            <a:fillRect/>
          </a:stretch>
        </p:blipFill>
        <p:spPr>
          <a:xfrm>
            <a:off x="2090738" y="3439478"/>
            <a:ext cx="4891087" cy="2901950"/>
          </a:xfrm>
          <a:prstGeom prst="rect">
            <a:avLst/>
          </a:prstGeom>
          <a:noFill/>
          <a:ln w="9525">
            <a:noFill/>
          </a:ln>
        </p:spPr>
      </p:pic>
      <p:sp>
        <p:nvSpPr>
          <p:cNvPr id="3" name="灯片编号占位符 2"/>
          <p:cNvSpPr>
            <a:spLocks noGrp="1"/>
          </p:cNvSpPr>
          <p:nvPr>
            <p:ph type="sldNum" sz="quarter" idx="11"/>
          </p:nvPr>
        </p:nvSpPr>
        <p:spPr/>
        <p:txBody>
          <a:bodyPr/>
          <a:lstStyle/>
          <a:p>
            <a:fld id="{D6B47906-1CB0-4861-8A15-132F9C610BB8}" type="slidenum">
              <a:rPr lang="zh-CN" altLang="en-US" smtClean="0"/>
              <a:t>11</a:t>
            </a:fld>
            <a:endParaRPr lang="zh-CN" altLang="en-US"/>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物联网的历史与现状</a:t>
            </a:r>
            <a:endParaRPr lang="zh-CN" altLang="en-US" dirty="0"/>
          </a:p>
        </p:txBody>
      </p:sp>
      <p:sp>
        <p:nvSpPr>
          <p:cNvPr id="3" name="内容占位符 2"/>
          <p:cNvSpPr>
            <a:spLocks noGrp="1"/>
          </p:cNvSpPr>
          <p:nvPr>
            <p:ph idx="1"/>
          </p:nvPr>
        </p:nvSpPr>
        <p:spPr>
          <a:xfrm>
            <a:off x="457200" y="1570355"/>
            <a:ext cx="8070215" cy="4892040"/>
          </a:xfrm>
        </p:spPr>
        <p:txBody>
          <a:bodyPr>
            <a:normAutofit fontScale="92500"/>
          </a:bodyPr>
          <a:lstStyle/>
          <a:p>
            <a:r>
              <a:rPr lang="zh-CN" altLang="en-US" sz="2800" dirty="0"/>
              <a:t>国内</a:t>
            </a:r>
            <a:r>
              <a:rPr lang="zh-CN" altLang="en-US" sz="2800" dirty="0" smtClean="0"/>
              <a:t>物联网发展情况</a:t>
            </a:r>
            <a:endParaRPr lang="zh-CN" altLang="en-US" dirty="0"/>
          </a:p>
          <a:p>
            <a:pPr lvl="1">
              <a:lnSpc>
                <a:spcPct val="150000"/>
              </a:lnSpc>
            </a:pPr>
            <a:r>
              <a:rPr lang="zh-CN" altLang="en-US" sz="2000" dirty="0"/>
              <a:t>中科院</a:t>
            </a:r>
            <a:r>
              <a:rPr lang="en-US" altLang="zh-CN" sz="2000" dirty="0"/>
              <a:t>1999</a:t>
            </a:r>
            <a:r>
              <a:rPr lang="zh-CN" altLang="en-US" sz="2000" dirty="0"/>
              <a:t>年就启动了传感网研究，与其它国家相比具有同发优势</a:t>
            </a:r>
            <a:r>
              <a:rPr lang="zh-CN" altLang="en-US" sz="2000" dirty="0" smtClean="0">
                <a:sym typeface="+mn-ea"/>
              </a:rPr>
              <a:t>。</a:t>
            </a:r>
            <a:endParaRPr lang="zh-CN" altLang="en-US" sz="2000" dirty="0"/>
          </a:p>
          <a:p>
            <a:pPr lvl="1">
              <a:lnSpc>
                <a:spcPct val="150000"/>
              </a:lnSpc>
            </a:pPr>
            <a:r>
              <a:rPr lang="zh-CN" altLang="en-US" sz="2000" dirty="0"/>
              <a:t>中国的无线通信网络已覆盖了广大</a:t>
            </a:r>
            <a:r>
              <a:rPr lang="zh-CN" altLang="en-US" sz="2000" dirty="0" smtClean="0"/>
              <a:t>城乡，拥有</a:t>
            </a:r>
            <a:r>
              <a:rPr lang="zh-CN" altLang="en-US" sz="2000" dirty="0"/>
              <a:t>从材料、技术、器件、系统到网络的完整产业</a:t>
            </a:r>
            <a:r>
              <a:rPr lang="zh-CN" altLang="en-US" sz="2000" dirty="0" smtClean="0"/>
              <a:t>链</a:t>
            </a:r>
            <a:r>
              <a:rPr lang="zh-CN" altLang="en-US" sz="2000" dirty="0" smtClean="0">
                <a:sym typeface="+mn-ea"/>
              </a:rPr>
              <a:t>。</a:t>
            </a:r>
            <a:endParaRPr lang="en-US" altLang="zh-CN" sz="2000" dirty="0" smtClean="0"/>
          </a:p>
          <a:p>
            <a:pPr lvl="1">
              <a:lnSpc>
                <a:spcPct val="150000"/>
              </a:lnSpc>
            </a:pPr>
            <a:r>
              <a:rPr lang="en-US" altLang="zh-CN" sz="2000" dirty="0"/>
              <a:t>2004</a:t>
            </a:r>
            <a:r>
              <a:rPr lang="zh-CN" altLang="en-US" sz="2000" dirty="0"/>
              <a:t>年初，</a:t>
            </a:r>
            <a:r>
              <a:rPr lang="zh-CN" altLang="en-US" sz="2000" dirty="0" smtClean="0"/>
              <a:t>全球电子</a:t>
            </a:r>
            <a:r>
              <a:rPr lang="zh-CN" altLang="en-US" sz="2000" dirty="0"/>
              <a:t>产品代码管理中心（</a:t>
            </a:r>
            <a:r>
              <a:rPr lang="en-US" altLang="zh-CN" sz="2000" dirty="0"/>
              <a:t>EPC</a:t>
            </a:r>
            <a:r>
              <a:rPr lang="zh-CN" altLang="en-US" sz="2000" dirty="0"/>
              <a:t>）授权中国物品编码中心为国内代表机构，负责在中国推广</a:t>
            </a:r>
            <a:r>
              <a:rPr lang="en-US" altLang="zh-CN" sz="2000" dirty="0"/>
              <a:t>EPC</a:t>
            </a:r>
            <a:r>
              <a:rPr lang="zh-CN" altLang="en-US" sz="2000" dirty="0"/>
              <a:t>与物联网技术</a:t>
            </a:r>
            <a:r>
              <a:rPr lang="zh-CN" altLang="en-US" sz="2000" dirty="0" smtClean="0"/>
              <a:t>。同年</a:t>
            </a:r>
            <a:r>
              <a:rPr lang="en-US" altLang="zh-CN" sz="2000" dirty="0" smtClean="0"/>
              <a:t>4</a:t>
            </a:r>
            <a:r>
              <a:rPr lang="zh-CN" altLang="en-US" sz="2000" dirty="0"/>
              <a:t>月，北京建立了第一个</a:t>
            </a:r>
            <a:r>
              <a:rPr lang="en-US" altLang="zh-CN" sz="2000" dirty="0"/>
              <a:t>EPC</a:t>
            </a:r>
            <a:r>
              <a:rPr lang="zh-CN" altLang="en-US" sz="2000" dirty="0"/>
              <a:t>与物联网概念演示中心。</a:t>
            </a:r>
          </a:p>
          <a:p>
            <a:pPr lvl="1">
              <a:lnSpc>
                <a:spcPct val="150000"/>
              </a:lnSpc>
            </a:pPr>
            <a:r>
              <a:rPr lang="en-US" altLang="zh-CN" sz="2000" dirty="0"/>
              <a:t>2005</a:t>
            </a:r>
            <a:r>
              <a:rPr lang="zh-CN" altLang="en-US" sz="2000" dirty="0"/>
              <a:t>年，国家烟草专卖局的卷烟生产经营决策管理系统实现用</a:t>
            </a:r>
            <a:r>
              <a:rPr lang="en-US" altLang="zh-CN" sz="2000" dirty="0"/>
              <a:t>RFID</a:t>
            </a:r>
            <a:r>
              <a:rPr lang="zh-CN" altLang="en-US" sz="2000" dirty="0"/>
              <a:t>出库扫描，商业企业到货扫描。许多制造业也开始在自动化物流系统中尝试应用</a:t>
            </a:r>
            <a:r>
              <a:rPr lang="en-US" altLang="zh-CN" sz="2000" dirty="0"/>
              <a:t>RFID</a:t>
            </a:r>
            <a:r>
              <a:rPr lang="zh-CN" altLang="en-US" sz="2000" dirty="0"/>
              <a:t>技术</a:t>
            </a:r>
            <a:r>
              <a:rPr lang="zh-CN" altLang="en-US" sz="2000" dirty="0" smtClean="0"/>
              <a:t>。</a:t>
            </a:r>
          </a:p>
        </p:txBody>
      </p:sp>
      <p:sp>
        <p:nvSpPr>
          <p:cNvPr id="4" name="灯片编号占位符 3"/>
          <p:cNvSpPr>
            <a:spLocks noGrp="1"/>
          </p:cNvSpPr>
          <p:nvPr>
            <p:ph type="sldNum" sz="quarter" idx="11"/>
          </p:nvPr>
        </p:nvSpPr>
        <p:spPr/>
        <p:txBody>
          <a:bodyPr/>
          <a:lstStyle/>
          <a:p>
            <a:fld id="{D6B47906-1CB0-4861-8A15-132F9C610BB8}" type="slidenum">
              <a:rPr lang="zh-CN" altLang="en-US" smtClean="0"/>
              <a:t>12</a:t>
            </a:fld>
            <a:endParaRPr lang="zh-CN" altLang="en-US"/>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125020"/>
          </a:xfrm>
        </p:spPr>
        <p:txBody>
          <a:bodyPr/>
          <a:lstStyle/>
          <a:p>
            <a:r>
              <a:rPr lang="zh-CN" altLang="en-US" dirty="0" smtClean="0"/>
              <a:t>物联网的历史与现状</a:t>
            </a:r>
            <a:endParaRPr lang="zh-CN" altLang="en-US" dirty="0"/>
          </a:p>
        </p:txBody>
      </p:sp>
      <p:sp>
        <p:nvSpPr>
          <p:cNvPr id="3" name="内容占位符 2"/>
          <p:cNvSpPr>
            <a:spLocks noGrp="1"/>
          </p:cNvSpPr>
          <p:nvPr>
            <p:ph idx="1"/>
          </p:nvPr>
        </p:nvSpPr>
        <p:spPr>
          <a:xfrm>
            <a:off x="457199" y="1582220"/>
            <a:ext cx="8055935" cy="4828853"/>
          </a:xfrm>
        </p:spPr>
        <p:txBody>
          <a:bodyPr>
            <a:normAutofit fontScale="85000" lnSpcReduction="10000"/>
          </a:bodyPr>
          <a:lstStyle/>
          <a:p>
            <a:r>
              <a:rPr lang="zh-CN" altLang="en-US" dirty="0" smtClean="0"/>
              <a:t>国内物联网发展情况</a:t>
            </a:r>
            <a:endParaRPr lang="en-US" altLang="zh-CN" dirty="0" smtClean="0"/>
          </a:p>
          <a:p>
            <a:pPr lvl="1">
              <a:lnSpc>
                <a:spcPct val="150000"/>
              </a:lnSpc>
            </a:pPr>
            <a:r>
              <a:rPr lang="en-US" altLang="zh-CN" sz="2000" dirty="0"/>
              <a:t>2009</a:t>
            </a:r>
            <a:r>
              <a:rPr lang="zh-CN" altLang="en-US" sz="2000" dirty="0" smtClean="0"/>
              <a:t>年</a:t>
            </a:r>
            <a:r>
              <a:rPr lang="en-US" altLang="zh-CN" sz="2000" dirty="0" smtClean="0"/>
              <a:t>8</a:t>
            </a:r>
            <a:r>
              <a:rPr lang="zh-CN" altLang="en-US" sz="2000" dirty="0" smtClean="0"/>
              <a:t>月</a:t>
            </a:r>
            <a:r>
              <a:rPr lang="en-US" altLang="zh-CN" sz="2000" dirty="0" smtClean="0"/>
              <a:t>7</a:t>
            </a:r>
            <a:r>
              <a:rPr lang="zh-CN" altLang="en-US" sz="2000" dirty="0" smtClean="0"/>
              <a:t>日，国务院</a:t>
            </a:r>
            <a:r>
              <a:rPr lang="zh-CN" altLang="en-US" sz="2000" dirty="0"/>
              <a:t>总理温家宝在调研无锡时，对无锡</a:t>
            </a:r>
            <a:r>
              <a:rPr lang="zh-CN" altLang="en-US" sz="2000" dirty="0" smtClean="0"/>
              <a:t>传感网中心</a:t>
            </a:r>
            <a:r>
              <a:rPr lang="zh-CN" altLang="en-US" sz="2000" dirty="0"/>
              <a:t>高度关注，提出把传感网络中心设在无锡、辐射全国的想法，并指出：在传感网发展中早一点谋划未来，早一点攻破核心技术</a:t>
            </a:r>
            <a:endParaRPr lang="en-US" altLang="zh-CN" sz="2000" dirty="0"/>
          </a:p>
          <a:p>
            <a:pPr lvl="1">
              <a:lnSpc>
                <a:spcPct val="150000"/>
              </a:lnSpc>
            </a:pPr>
            <a:r>
              <a:rPr lang="en-US" altLang="zh-CN" sz="2000" dirty="0"/>
              <a:t>2009</a:t>
            </a:r>
            <a:r>
              <a:rPr lang="zh-CN" altLang="en-US" sz="2000" dirty="0"/>
              <a:t>年</a:t>
            </a:r>
            <a:r>
              <a:rPr lang="en-US" altLang="zh-CN" sz="2000" dirty="0"/>
              <a:t>9</a:t>
            </a:r>
            <a:r>
              <a:rPr lang="zh-CN" altLang="en-US" sz="2000" dirty="0"/>
              <a:t>月</a:t>
            </a:r>
            <a:r>
              <a:rPr lang="en-US" altLang="zh-CN" sz="2000" dirty="0"/>
              <a:t>11</a:t>
            </a:r>
            <a:r>
              <a:rPr lang="zh-CN" altLang="en-US" sz="2000" dirty="0"/>
              <a:t>日，“传感器网络标准工作组成立大会暨‘感知中国’高峰论坛”在北京举行，会议提出传感网发展相关政策</a:t>
            </a:r>
          </a:p>
          <a:p>
            <a:pPr lvl="1">
              <a:lnSpc>
                <a:spcPct val="150000"/>
              </a:lnSpc>
            </a:pPr>
            <a:r>
              <a:rPr lang="en-US" altLang="zh-CN" sz="2000" dirty="0"/>
              <a:t>2009</a:t>
            </a:r>
            <a:r>
              <a:rPr lang="zh-CN" altLang="en-US" sz="2000" dirty="0"/>
              <a:t>年</a:t>
            </a:r>
            <a:r>
              <a:rPr lang="en-US" altLang="zh-CN" sz="2000" dirty="0"/>
              <a:t>9</a:t>
            </a:r>
            <a:r>
              <a:rPr lang="zh-CN" altLang="en-US" sz="2000" dirty="0"/>
              <a:t>月</a:t>
            </a:r>
            <a:r>
              <a:rPr lang="en-US" altLang="zh-CN" sz="2000" dirty="0"/>
              <a:t>14</a:t>
            </a:r>
            <a:r>
              <a:rPr lang="zh-CN" altLang="en-US" sz="2000" dirty="0" smtClean="0"/>
              <a:t>日，</a:t>
            </a:r>
            <a:r>
              <a:rPr lang="en-US" altLang="zh-CN" sz="2000" dirty="0" smtClean="0"/>
              <a:t>《</a:t>
            </a:r>
            <a:r>
              <a:rPr lang="zh-CN" altLang="en-US" sz="2000" dirty="0"/>
              <a:t>国家中长期科学与技术发展规划（</a:t>
            </a:r>
            <a:r>
              <a:rPr lang="en-US" altLang="zh-CN" sz="2000" dirty="0"/>
              <a:t>2006-2020</a:t>
            </a:r>
            <a:r>
              <a:rPr lang="zh-CN" altLang="en-US" sz="2000" dirty="0"/>
              <a:t>年）</a:t>
            </a:r>
            <a:r>
              <a:rPr lang="en-US" altLang="zh-CN" sz="2000" dirty="0"/>
              <a:t>》</a:t>
            </a:r>
            <a:r>
              <a:rPr lang="zh-CN" altLang="en-US" sz="2000" dirty="0"/>
              <a:t>和“新一代宽带移动无线通信网”重大专项中均将传感网列入重点研究领域</a:t>
            </a:r>
          </a:p>
          <a:p>
            <a:pPr lvl="1">
              <a:lnSpc>
                <a:spcPct val="150000"/>
              </a:lnSpc>
            </a:pPr>
            <a:r>
              <a:rPr lang="zh-CN" altLang="en-US" sz="2000" dirty="0"/>
              <a:t>中国的物联网技术研发水平处于世界前列，具有重大的影响力。在世界传感网领域，中国与德国、美国、韩国一起，成为国际标准制定的主导国之一 。掌握“物联网”的世界话语权，</a:t>
            </a:r>
            <a:r>
              <a:rPr lang="zh-CN" altLang="en-US" sz="2000" dirty="0" smtClean="0"/>
              <a:t>不仅体现</a:t>
            </a:r>
            <a:r>
              <a:rPr lang="zh-CN" altLang="en-US" sz="2000" dirty="0"/>
              <a:t>在技术领先，更在于我国是世界上少数能实现产业化的国家</a:t>
            </a:r>
            <a:r>
              <a:rPr lang="zh-CN" altLang="en-US" sz="2000" dirty="0" smtClean="0"/>
              <a:t>之一</a:t>
            </a:r>
          </a:p>
        </p:txBody>
      </p:sp>
      <p:sp>
        <p:nvSpPr>
          <p:cNvPr id="4" name="灯片编号占位符 3"/>
          <p:cNvSpPr>
            <a:spLocks noGrp="1"/>
          </p:cNvSpPr>
          <p:nvPr>
            <p:ph type="sldNum" sz="quarter" idx="11"/>
          </p:nvPr>
        </p:nvSpPr>
        <p:spPr/>
        <p:txBody>
          <a:bodyPr/>
          <a:lstStyle/>
          <a:p>
            <a:fld id="{D6B47906-1CB0-4861-8A15-132F9C610BB8}" type="slidenum">
              <a:rPr lang="zh-CN" altLang="en-US" smtClean="0"/>
              <a:t>13</a:t>
            </a:fld>
            <a:endParaRPr lang="zh-CN" altLang="en-US"/>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a:t>
            </a:r>
            <a:r>
              <a:rPr lang="zh-CN" altLang="en-US" dirty="0"/>
              <a:t>联网的历史与现状</a:t>
            </a:r>
          </a:p>
        </p:txBody>
      </p:sp>
      <p:sp>
        <p:nvSpPr>
          <p:cNvPr id="5" name="内容占位符 2"/>
          <p:cNvSpPr>
            <a:spLocks noGrp="1"/>
          </p:cNvSpPr>
          <p:nvPr>
            <p:ph idx="1"/>
          </p:nvPr>
        </p:nvSpPr>
        <p:spPr>
          <a:xfrm>
            <a:off x="457200" y="1530849"/>
            <a:ext cx="7979596" cy="4818580"/>
          </a:xfrm>
        </p:spPr>
        <p:txBody>
          <a:bodyPr>
            <a:normAutofit/>
          </a:bodyPr>
          <a:lstStyle/>
          <a:p>
            <a:r>
              <a:rPr lang="zh-CN" altLang="en-US" sz="1800" dirty="0"/>
              <a:t>国内</a:t>
            </a:r>
            <a:r>
              <a:rPr lang="zh-CN" altLang="en-US" sz="1800" dirty="0" smtClean="0"/>
              <a:t>物联网发展情况</a:t>
            </a:r>
            <a:endParaRPr lang="zh-CN" altLang="en-US" sz="1800" dirty="0"/>
          </a:p>
          <a:p>
            <a:pPr lvl="1"/>
            <a:r>
              <a:rPr lang="zh-CN" altLang="en-US" sz="1800" dirty="0" smtClean="0"/>
              <a:t>无锡</a:t>
            </a:r>
            <a:r>
              <a:rPr lang="zh-CN" altLang="en-US" sz="1800" dirty="0"/>
              <a:t>传感网</a:t>
            </a:r>
            <a:r>
              <a:rPr lang="zh-CN" altLang="en-US" sz="1800" dirty="0" smtClean="0"/>
              <a:t>中心</a:t>
            </a:r>
            <a:endParaRPr lang="en-US" altLang="zh-CN" sz="1800" dirty="0" smtClean="0"/>
          </a:p>
          <a:p>
            <a:pPr lvl="2"/>
            <a:r>
              <a:rPr lang="zh-CN" altLang="en-US" sz="1800" dirty="0"/>
              <a:t>无锡传感网中心的传感器产品在上海浦东国际机场和上海世博会被成功应用。首批</a:t>
            </a:r>
            <a:r>
              <a:rPr lang="en-US" altLang="zh-CN" sz="1800" dirty="0"/>
              <a:t>1500</a:t>
            </a:r>
            <a:r>
              <a:rPr lang="zh-CN" altLang="en-US" sz="1800" dirty="0"/>
              <a:t>万元的传感安全防护设备成功销售，设备由</a:t>
            </a:r>
            <a:r>
              <a:rPr lang="en-US" altLang="zh-CN" sz="1800" dirty="0"/>
              <a:t>10</a:t>
            </a:r>
            <a:r>
              <a:rPr lang="zh-CN" altLang="en-US" sz="1800" dirty="0"/>
              <a:t>万个微小传感器组成，散布在墙头墙角及路面。传感器能根据声音、图像、震动频率等信息分析判断，爬上墙的究竟是人还是猫狗等动物。多种传感手段组成一个协同系统后，可以防止人员的翻越、偷渡、恐怖袭击等攻击性入侵。其效率高于美国和以色列</a:t>
            </a:r>
            <a:r>
              <a:rPr lang="zh-CN" altLang="en-US" sz="1800" dirty="0" smtClean="0"/>
              <a:t>的</a:t>
            </a:r>
            <a:r>
              <a:rPr lang="zh-CN" altLang="en-US" sz="1800" dirty="0">
                <a:latin typeface="Arial" panose="020B0604020202020204" pitchFamily="34" charset="0"/>
              </a:rPr>
              <a:t>“</a:t>
            </a:r>
            <a:r>
              <a:rPr lang="zh-CN" altLang="en-US" sz="1800" dirty="0" smtClean="0"/>
              <a:t>防入侵产品</a:t>
            </a:r>
            <a:r>
              <a:rPr lang="zh-CN" altLang="en-US" sz="1800" dirty="0" smtClean="0">
                <a:latin typeface="Arial" panose="020B0604020202020204" pitchFamily="34" charset="0"/>
              </a:rPr>
              <a:t>”</a:t>
            </a:r>
            <a:r>
              <a:rPr lang="zh-CN" altLang="en-US" sz="1800" dirty="0"/>
              <a:t>。国家民航总局正式发文要求，全国民用机场都要采用国产传感网防入侵系统</a:t>
            </a:r>
            <a:r>
              <a:rPr lang="zh-CN" altLang="en-US" sz="1800" dirty="0" smtClean="0"/>
              <a:t>。浦东</a:t>
            </a:r>
            <a:r>
              <a:rPr lang="zh-CN" altLang="en-US" sz="1800" dirty="0"/>
              <a:t>机场直接采购传感网产品金额为</a:t>
            </a:r>
            <a:r>
              <a:rPr lang="en-US" altLang="zh-CN" sz="1800" dirty="0"/>
              <a:t>4000</a:t>
            </a:r>
            <a:r>
              <a:rPr lang="zh-CN" altLang="en-US" sz="1800" dirty="0"/>
              <a:t>多万元，加上配件共</a:t>
            </a:r>
            <a:r>
              <a:rPr lang="en-US" altLang="zh-CN" sz="1800" dirty="0"/>
              <a:t>5000</a:t>
            </a:r>
            <a:r>
              <a:rPr lang="zh-CN" altLang="en-US" sz="1800" dirty="0"/>
              <a:t>万元</a:t>
            </a:r>
            <a:r>
              <a:rPr lang="zh-CN" altLang="en-US" sz="1800" dirty="0" smtClean="0"/>
              <a:t>。全国</a:t>
            </a:r>
            <a:r>
              <a:rPr lang="zh-CN" altLang="en-US" sz="1800" dirty="0"/>
              <a:t>近</a:t>
            </a:r>
            <a:r>
              <a:rPr lang="en-US" altLang="zh-CN" sz="1800" dirty="0"/>
              <a:t>200</a:t>
            </a:r>
            <a:r>
              <a:rPr lang="zh-CN" altLang="en-US" sz="1800" dirty="0"/>
              <a:t>家民用机场都加装防入侵系统</a:t>
            </a:r>
            <a:r>
              <a:rPr lang="zh-CN" altLang="en-US" sz="1800" dirty="0" smtClean="0"/>
              <a:t>，可产生</a:t>
            </a:r>
            <a:r>
              <a:rPr lang="zh-CN" altLang="en-US" sz="1800" dirty="0"/>
              <a:t>上百亿的市场规模 </a:t>
            </a:r>
            <a:r>
              <a:rPr lang="zh-CN" altLang="en-US" sz="1800" dirty="0" smtClean="0"/>
              <a:t>。</a:t>
            </a:r>
            <a:endParaRPr lang="zh-CN" altLang="en-US" sz="1800" dirty="0"/>
          </a:p>
          <a:p>
            <a:pPr lvl="1"/>
            <a:r>
              <a:rPr lang="zh-CN" altLang="en-US" sz="1800" dirty="0" smtClean="0"/>
              <a:t>智能家电</a:t>
            </a:r>
            <a:endParaRPr lang="en-US" altLang="zh-CN" sz="1800" dirty="0" smtClean="0"/>
          </a:p>
          <a:p>
            <a:pPr lvl="2"/>
            <a:r>
              <a:rPr lang="zh-CN" altLang="en-US" sz="1800" dirty="0"/>
              <a:t>在家里，网络可以自动无限控制所有带电的设备；在外面，也能通过网络、手机、电话，随时随地与家里的带电设备对话，可以了解家电的运行状况，可以远程控制，还可以实现信息共享。</a:t>
            </a:r>
          </a:p>
        </p:txBody>
      </p:sp>
      <p:sp>
        <p:nvSpPr>
          <p:cNvPr id="3" name="灯片编号占位符 2"/>
          <p:cNvSpPr>
            <a:spLocks noGrp="1"/>
          </p:cNvSpPr>
          <p:nvPr>
            <p:ph type="sldNum" sz="quarter" idx="11"/>
          </p:nvPr>
        </p:nvSpPr>
        <p:spPr/>
        <p:txBody>
          <a:bodyPr/>
          <a:lstStyle/>
          <a:p>
            <a:fld id="{D6B47906-1CB0-4861-8A15-132F9C610BB8}" type="slidenum">
              <a:rPr lang="zh-CN" altLang="en-US" smtClean="0"/>
              <a:t>14</a:t>
            </a:fld>
            <a:endParaRPr lang="zh-CN" altLang="en-US"/>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a:t>
            </a:r>
            <a:r>
              <a:rPr lang="zh-CN" altLang="en-US" dirty="0"/>
              <a:t>联网的历史与现状</a:t>
            </a:r>
          </a:p>
        </p:txBody>
      </p:sp>
      <p:sp>
        <p:nvSpPr>
          <p:cNvPr id="3" name="内容占位符 2"/>
          <p:cNvSpPr>
            <a:spLocks noGrp="1"/>
          </p:cNvSpPr>
          <p:nvPr>
            <p:ph idx="1"/>
          </p:nvPr>
        </p:nvSpPr>
        <p:spPr>
          <a:xfrm>
            <a:off x="457200" y="1828800"/>
            <a:ext cx="8291195" cy="4705350"/>
          </a:xfrm>
        </p:spPr>
        <p:txBody>
          <a:bodyPr>
            <a:normAutofit/>
          </a:bodyPr>
          <a:lstStyle/>
          <a:p>
            <a:r>
              <a:rPr lang="zh-CN" altLang="en-US" sz="2800" dirty="0"/>
              <a:t>物</a:t>
            </a:r>
            <a:r>
              <a:rPr lang="zh-CN" altLang="en-US" sz="2800" dirty="0" smtClean="0"/>
              <a:t>联网市场容量</a:t>
            </a:r>
            <a:endParaRPr lang="en-US" altLang="zh-CN" sz="3500" dirty="0" smtClean="0"/>
          </a:p>
          <a:p>
            <a:pPr lvl="1">
              <a:lnSpc>
                <a:spcPct val="150000"/>
              </a:lnSpc>
            </a:pPr>
            <a:r>
              <a:rPr lang="zh-CN" altLang="en-US" sz="2000" dirty="0"/>
              <a:t>对于物联网在国内市场空间</a:t>
            </a:r>
            <a:r>
              <a:rPr lang="zh-CN" altLang="en-US" sz="2000" dirty="0" smtClean="0"/>
              <a:t>，“产业排头兵”</a:t>
            </a:r>
            <a:r>
              <a:rPr lang="en-US" altLang="zh-CN" sz="2000" dirty="0"/>
              <a:t>RFID</a:t>
            </a:r>
            <a:r>
              <a:rPr lang="zh-CN" altLang="en-US" sz="2000" dirty="0"/>
              <a:t>领域</a:t>
            </a:r>
            <a:r>
              <a:rPr lang="zh-CN" altLang="en-US" sz="2000" dirty="0" smtClean="0"/>
              <a:t>，国内初期市场</a:t>
            </a:r>
            <a:r>
              <a:rPr lang="zh-CN" altLang="en-US" sz="2000" dirty="0"/>
              <a:t>规模</a:t>
            </a:r>
            <a:r>
              <a:rPr lang="zh-CN" altLang="en-US" sz="2000" dirty="0" smtClean="0"/>
              <a:t>就达</a:t>
            </a:r>
            <a:r>
              <a:rPr lang="en-US" altLang="zh-CN" sz="2000" dirty="0"/>
              <a:t>50</a:t>
            </a:r>
            <a:r>
              <a:rPr lang="zh-CN" altLang="en-US" sz="2000" dirty="0"/>
              <a:t>亿元，年复合增长率为</a:t>
            </a:r>
            <a:r>
              <a:rPr lang="en-US" altLang="zh-CN" sz="2000" dirty="0"/>
              <a:t>33%</a:t>
            </a:r>
            <a:r>
              <a:rPr lang="zh-CN" altLang="en-US" sz="2000" dirty="0"/>
              <a:t>，其中电子标签超过 </a:t>
            </a:r>
            <a:r>
              <a:rPr lang="en-US" altLang="zh-CN" sz="2000" dirty="0"/>
              <a:t>38</a:t>
            </a:r>
            <a:r>
              <a:rPr lang="zh-CN" altLang="en-US" sz="2000" dirty="0"/>
              <a:t>亿元、读写器接近</a:t>
            </a:r>
            <a:r>
              <a:rPr lang="en-US" altLang="zh-CN" sz="2000" dirty="0"/>
              <a:t>7</a:t>
            </a:r>
            <a:r>
              <a:rPr lang="zh-CN" altLang="en-US" sz="2000" dirty="0"/>
              <a:t>亿元、软件和服务达到</a:t>
            </a:r>
            <a:r>
              <a:rPr lang="en-US" altLang="zh-CN" sz="2000" dirty="0"/>
              <a:t>5</a:t>
            </a:r>
            <a:r>
              <a:rPr lang="zh-CN" altLang="en-US" sz="2000" dirty="0"/>
              <a:t>亿元的市场格局。而业内人士估计，中国物联网产业</a:t>
            </a:r>
            <a:r>
              <a:rPr lang="zh-CN" altLang="en-US" sz="2000" dirty="0" smtClean="0"/>
              <a:t>链一年就</a:t>
            </a:r>
            <a:r>
              <a:rPr lang="zh-CN" altLang="en-US" sz="2000" dirty="0"/>
              <a:t>能创造约</a:t>
            </a:r>
            <a:r>
              <a:rPr lang="en-US" altLang="zh-CN" sz="2000" dirty="0"/>
              <a:t>1000</a:t>
            </a:r>
            <a:r>
              <a:rPr lang="zh-CN" altLang="en-US" sz="2000" dirty="0"/>
              <a:t>亿元</a:t>
            </a:r>
            <a:r>
              <a:rPr lang="zh-CN" altLang="en-US" sz="2000" dirty="0" smtClean="0"/>
              <a:t>产值，成为万亿</a:t>
            </a:r>
            <a:r>
              <a:rPr lang="zh-CN" altLang="en-US" sz="2000" dirty="0"/>
              <a:t>级信息产业引擎。</a:t>
            </a:r>
          </a:p>
          <a:p>
            <a:pPr lvl="1">
              <a:lnSpc>
                <a:spcPct val="150000"/>
              </a:lnSpc>
            </a:pPr>
            <a:r>
              <a:rPr lang="zh-CN" altLang="en-US" sz="2000" dirty="0"/>
              <a:t>美国权威咨询</a:t>
            </a:r>
            <a:r>
              <a:rPr lang="zh-CN" altLang="en-US" sz="2000" dirty="0" smtClean="0"/>
              <a:t>机构</a:t>
            </a:r>
            <a:r>
              <a:rPr lang="en-US" altLang="zh-CN" sz="2000" dirty="0" smtClean="0"/>
              <a:t>Forrester Research</a:t>
            </a:r>
            <a:r>
              <a:rPr lang="zh-CN" altLang="en-US" sz="2000" dirty="0" smtClean="0"/>
              <a:t>预测</a:t>
            </a:r>
            <a:r>
              <a:rPr lang="zh-CN" altLang="en-US" sz="2000" dirty="0"/>
              <a:t>，到</a:t>
            </a:r>
            <a:r>
              <a:rPr lang="en-US" altLang="zh-CN" sz="2000" dirty="0"/>
              <a:t>2020</a:t>
            </a:r>
            <a:r>
              <a:rPr lang="zh-CN" altLang="en-US" sz="2000" dirty="0"/>
              <a:t>年，世界上物物互联的业务，跟人与人通信的业务相比，将达到</a:t>
            </a:r>
            <a:r>
              <a:rPr lang="en-US" altLang="zh-CN" sz="2000" dirty="0"/>
              <a:t>30</a:t>
            </a:r>
            <a:r>
              <a:rPr lang="zh-CN" altLang="en-US" sz="2000" dirty="0"/>
              <a:t>比１，因此，“物联网”被称为是下一个万亿级的通信业务</a:t>
            </a:r>
            <a:r>
              <a:rPr lang="zh-CN" altLang="en-US" sz="2000" dirty="0" smtClean="0"/>
              <a:t>。</a:t>
            </a:r>
          </a:p>
        </p:txBody>
      </p:sp>
      <p:sp>
        <p:nvSpPr>
          <p:cNvPr id="4" name="灯片编号占位符 3"/>
          <p:cNvSpPr>
            <a:spLocks noGrp="1"/>
          </p:cNvSpPr>
          <p:nvPr>
            <p:ph type="sldNum" sz="quarter" idx="11"/>
          </p:nvPr>
        </p:nvSpPr>
        <p:spPr/>
        <p:txBody>
          <a:bodyPr/>
          <a:lstStyle/>
          <a:p>
            <a:fld id="{D6B47906-1CB0-4861-8A15-132F9C610BB8}" type="slidenum">
              <a:rPr lang="zh-CN" altLang="en-US" smtClean="0"/>
              <a:t>15</a:t>
            </a:fld>
            <a:endParaRPr lang="zh-CN" altLang="en-US"/>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物联网的历史与现状</a:t>
            </a:r>
          </a:p>
        </p:txBody>
      </p:sp>
      <p:sp>
        <p:nvSpPr>
          <p:cNvPr id="3" name="内容占位符 2"/>
          <p:cNvSpPr>
            <a:spLocks noGrp="1"/>
          </p:cNvSpPr>
          <p:nvPr>
            <p:ph idx="1"/>
          </p:nvPr>
        </p:nvSpPr>
        <p:spPr>
          <a:xfrm>
            <a:off x="457200" y="1756410"/>
            <a:ext cx="8229600" cy="4439285"/>
          </a:xfrm>
        </p:spPr>
        <p:txBody>
          <a:bodyPr>
            <a:normAutofit fontScale="90000"/>
          </a:bodyPr>
          <a:lstStyle/>
          <a:p>
            <a:r>
              <a:rPr lang="zh-CN" altLang="en-US" dirty="0" smtClean="0"/>
              <a:t>产业瓶颈</a:t>
            </a:r>
            <a:endParaRPr lang="en-US" altLang="zh-CN" dirty="0" smtClean="0"/>
          </a:p>
          <a:p>
            <a:pPr lvl="1">
              <a:lnSpc>
                <a:spcPct val="150000"/>
              </a:lnSpc>
            </a:pPr>
            <a:r>
              <a:rPr lang="zh-CN" altLang="en-US" sz="2000" dirty="0" smtClean="0"/>
              <a:t>国内</a:t>
            </a:r>
            <a:r>
              <a:rPr lang="en-US" altLang="zh-CN" sz="2000" dirty="0"/>
              <a:t>RFID</a:t>
            </a:r>
            <a:r>
              <a:rPr lang="zh-CN" altLang="en-US" sz="2000" dirty="0"/>
              <a:t>产业仍然以低频为主，在</a:t>
            </a:r>
            <a:r>
              <a:rPr lang="en-US" altLang="zh-CN" sz="2000" dirty="0"/>
              <a:t>RFID</a:t>
            </a:r>
            <a:r>
              <a:rPr lang="zh-CN" altLang="en-US" sz="2000" dirty="0"/>
              <a:t>高端芯片等核心领域无法</a:t>
            </a:r>
            <a:r>
              <a:rPr lang="zh-CN" altLang="en-US" sz="2000" dirty="0" smtClean="0"/>
              <a:t>产业化</a:t>
            </a:r>
            <a:endParaRPr lang="zh-CN" altLang="en-US" sz="2000" dirty="0"/>
          </a:p>
          <a:p>
            <a:pPr lvl="1">
              <a:lnSpc>
                <a:spcPct val="150000"/>
              </a:lnSpc>
            </a:pPr>
            <a:r>
              <a:rPr lang="zh-CN" altLang="en-US" sz="2000" dirty="0" smtClean="0"/>
              <a:t>国</a:t>
            </a:r>
            <a:r>
              <a:rPr lang="zh-CN" altLang="en-US" sz="2000" dirty="0"/>
              <a:t>内传感器产业化水平较低，高端产品被国外厂商</a:t>
            </a:r>
            <a:r>
              <a:rPr lang="zh-CN" altLang="en-US" sz="2000" dirty="0" smtClean="0"/>
              <a:t>垄断</a:t>
            </a:r>
            <a:endParaRPr lang="zh-CN" altLang="en-US" sz="2000" dirty="0"/>
          </a:p>
          <a:p>
            <a:pPr lvl="1">
              <a:lnSpc>
                <a:spcPct val="150000"/>
              </a:lnSpc>
            </a:pPr>
            <a:r>
              <a:rPr lang="zh-CN" altLang="en-US" sz="2000" dirty="0" smtClean="0"/>
              <a:t>实现</a:t>
            </a:r>
            <a:r>
              <a:rPr lang="zh-CN" altLang="en-US" sz="2000" dirty="0"/>
              <a:t>物物互联的数据计算量庞大，需要更大的计算平台</a:t>
            </a:r>
            <a:r>
              <a:rPr lang="zh-CN" altLang="en-US" sz="2000" dirty="0" smtClean="0"/>
              <a:t>支撑 </a:t>
            </a:r>
            <a:endParaRPr lang="zh-CN" altLang="en-US" sz="2000" dirty="0"/>
          </a:p>
          <a:p>
            <a:pPr lvl="1">
              <a:lnSpc>
                <a:spcPct val="150000"/>
              </a:lnSpc>
            </a:pPr>
            <a:r>
              <a:rPr lang="zh-CN" altLang="en-US" sz="2000" dirty="0" smtClean="0"/>
              <a:t>标准</a:t>
            </a:r>
            <a:r>
              <a:rPr lang="zh-CN" altLang="en-US" sz="2000" dirty="0"/>
              <a:t>是支持物联网产业链的重要基础：如何统一终端和接入</a:t>
            </a:r>
            <a:r>
              <a:rPr lang="zh-CN" altLang="en-US" sz="2000" dirty="0" smtClean="0"/>
              <a:t>标准是</a:t>
            </a:r>
            <a:r>
              <a:rPr lang="zh-CN" altLang="en-US" sz="2000" dirty="0"/>
              <a:t>困扰运营商</a:t>
            </a:r>
            <a:r>
              <a:rPr lang="en-US" altLang="zh-CN" sz="2000" dirty="0"/>
              <a:t>M2M</a:t>
            </a:r>
            <a:r>
              <a:rPr lang="zh-CN" altLang="en-US" sz="2000" dirty="0"/>
              <a:t>业务发展的首要问题</a:t>
            </a:r>
            <a:endParaRPr lang="en-US" altLang="zh-CN" sz="2000" dirty="0" smtClean="0"/>
          </a:p>
          <a:p>
            <a:pPr lvl="1">
              <a:lnSpc>
                <a:spcPct val="150000"/>
              </a:lnSpc>
            </a:pPr>
            <a:r>
              <a:rPr lang="zh-CN" altLang="en-US" sz="2000" dirty="0"/>
              <a:t>信息安全目前是广大群众对物联网的主要关注点。如果物联网的设计没有健全的安全机制，会降低公众对此</a:t>
            </a:r>
            <a:r>
              <a:rPr lang="zh-CN" altLang="en-US" sz="2000" dirty="0" smtClean="0"/>
              <a:t>信任</a:t>
            </a:r>
            <a:endParaRPr lang="en-US" altLang="zh-CN" sz="2000" dirty="0" smtClean="0"/>
          </a:p>
          <a:p>
            <a:pPr lvl="1">
              <a:lnSpc>
                <a:spcPct val="150000"/>
              </a:lnSpc>
            </a:pPr>
            <a:r>
              <a:rPr lang="zh-CN" altLang="en-US" sz="2000" dirty="0" smtClean="0"/>
              <a:t>无线辐射问题，限制了物联网技术在部分行业的推广</a:t>
            </a:r>
          </a:p>
        </p:txBody>
      </p:sp>
      <p:sp>
        <p:nvSpPr>
          <p:cNvPr id="4" name="灯片编号占位符 3"/>
          <p:cNvSpPr>
            <a:spLocks noGrp="1"/>
          </p:cNvSpPr>
          <p:nvPr>
            <p:ph type="sldNum" sz="quarter" idx="11"/>
          </p:nvPr>
        </p:nvSpPr>
        <p:spPr/>
        <p:txBody>
          <a:bodyPr/>
          <a:lstStyle/>
          <a:p>
            <a:fld id="{D6B47906-1CB0-4861-8A15-132F9C610BB8}" type="slidenum">
              <a:rPr lang="zh-CN" altLang="en-US" smtClean="0"/>
              <a:t>16</a:t>
            </a:fld>
            <a:endParaRPr lang="zh-CN" altLang="en-US"/>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物联网的未来</a:t>
            </a:r>
            <a:endParaRPr lang="zh-CN" altLang="en-US" dirty="0"/>
          </a:p>
        </p:txBody>
      </p:sp>
      <p:sp>
        <p:nvSpPr>
          <p:cNvPr id="3" name="内容占位符 2"/>
          <p:cNvSpPr>
            <a:spLocks noGrp="1"/>
          </p:cNvSpPr>
          <p:nvPr>
            <p:ph idx="1"/>
          </p:nvPr>
        </p:nvSpPr>
        <p:spPr>
          <a:xfrm>
            <a:off x="457200" y="1734620"/>
            <a:ext cx="8229600" cy="4429873"/>
          </a:xfrm>
        </p:spPr>
        <p:txBody>
          <a:bodyPr/>
          <a:lstStyle/>
          <a:p>
            <a:pPr>
              <a:lnSpc>
                <a:spcPct val="150000"/>
              </a:lnSpc>
            </a:pPr>
            <a:r>
              <a:rPr lang="zh-CN" altLang="en-US" sz="2000" dirty="0" smtClean="0"/>
              <a:t>“物联网”</a:t>
            </a:r>
            <a:r>
              <a:rPr lang="zh-CN" altLang="en-US" sz="2000" dirty="0"/>
              <a:t>被称为继计算机、互联网之后，世界</a:t>
            </a:r>
            <a:r>
              <a:rPr lang="zh-CN" altLang="en-US" sz="2000" dirty="0">
                <a:solidFill>
                  <a:srgbClr val="FF0000"/>
                </a:solidFill>
              </a:rPr>
              <a:t>信息产业的第三次浪潮</a:t>
            </a:r>
            <a:r>
              <a:rPr lang="zh-CN" altLang="en-US" sz="2000" dirty="0" smtClean="0"/>
              <a:t>。物</a:t>
            </a:r>
            <a:r>
              <a:rPr lang="zh-CN" altLang="en-US" sz="2000" dirty="0"/>
              <a:t>联网一方面可以提高经济效益，大大节约成本；另一方面可以为全球经济的复苏提供技术</a:t>
            </a:r>
            <a:r>
              <a:rPr lang="zh-CN" altLang="en-US" sz="2000" dirty="0" smtClean="0"/>
              <a:t>动力</a:t>
            </a:r>
            <a:endParaRPr lang="zh-CN" altLang="en-US" sz="2000" dirty="0"/>
          </a:p>
          <a:p>
            <a:pPr>
              <a:lnSpc>
                <a:spcPct val="150000"/>
              </a:lnSpc>
            </a:pPr>
            <a:r>
              <a:rPr lang="en-US" altLang="zh-CN" sz="2000" dirty="0" err="1" smtClean="0"/>
              <a:t>EPoSS</a:t>
            </a:r>
            <a:r>
              <a:rPr lang="zh-CN" altLang="en-US" sz="2000" dirty="0"/>
              <a:t>在</a:t>
            </a:r>
            <a:r>
              <a:rPr lang="en-US" altLang="zh-CN" sz="2000" dirty="0"/>
              <a:t>《Internet of Things in 2020》</a:t>
            </a:r>
            <a:r>
              <a:rPr lang="zh-CN" altLang="en-US" sz="2000" dirty="0"/>
              <a:t>报告中分析预测，未来物联网的发展将经历四个阶段：</a:t>
            </a:r>
          </a:p>
          <a:p>
            <a:pPr lvl="1">
              <a:lnSpc>
                <a:spcPct val="150000"/>
              </a:lnSpc>
            </a:pPr>
            <a:r>
              <a:rPr lang="en-US" altLang="zh-CN" sz="2000" dirty="0"/>
              <a:t>2010</a:t>
            </a:r>
            <a:r>
              <a:rPr lang="zh-CN" altLang="en-US" sz="2000" dirty="0"/>
              <a:t>年之前</a:t>
            </a:r>
            <a:r>
              <a:rPr lang="en-US" altLang="zh-CN" sz="2000" dirty="0"/>
              <a:t>RFID</a:t>
            </a:r>
            <a:r>
              <a:rPr lang="zh-CN" altLang="en-US" sz="2000" dirty="0"/>
              <a:t>被广泛应用于物流、零售和制药领域</a:t>
            </a:r>
          </a:p>
          <a:p>
            <a:pPr lvl="1">
              <a:lnSpc>
                <a:spcPct val="150000"/>
              </a:lnSpc>
            </a:pPr>
            <a:r>
              <a:rPr lang="en-US" altLang="zh-CN" sz="2000" dirty="0" smtClean="0"/>
              <a:t>2010~2015</a:t>
            </a:r>
            <a:r>
              <a:rPr lang="zh-CN" altLang="en-US" sz="2000" dirty="0"/>
              <a:t>年物体</a:t>
            </a:r>
            <a:r>
              <a:rPr lang="zh-CN" altLang="en-US" sz="2000" dirty="0" smtClean="0"/>
              <a:t>互联</a:t>
            </a:r>
            <a:endParaRPr lang="en-US" altLang="zh-CN" sz="2000" dirty="0" smtClean="0"/>
          </a:p>
          <a:p>
            <a:pPr lvl="1">
              <a:lnSpc>
                <a:spcPct val="150000"/>
              </a:lnSpc>
            </a:pPr>
            <a:r>
              <a:rPr lang="en-US" altLang="zh-CN" sz="2000" dirty="0" smtClean="0"/>
              <a:t>2015~2020</a:t>
            </a:r>
            <a:r>
              <a:rPr lang="zh-CN" altLang="en-US" sz="2000" dirty="0"/>
              <a:t>年物体进入半智能化</a:t>
            </a:r>
          </a:p>
          <a:p>
            <a:pPr lvl="1">
              <a:lnSpc>
                <a:spcPct val="150000"/>
              </a:lnSpc>
            </a:pPr>
            <a:r>
              <a:rPr lang="en-US" altLang="zh-CN" sz="2000" dirty="0"/>
              <a:t>2020</a:t>
            </a:r>
            <a:r>
              <a:rPr lang="zh-CN" altLang="en-US" sz="2000" dirty="0"/>
              <a:t>年之后物体进入全</a:t>
            </a:r>
            <a:r>
              <a:rPr lang="zh-CN" altLang="en-US" sz="2000" dirty="0" smtClean="0"/>
              <a:t>智能化</a:t>
            </a:r>
          </a:p>
        </p:txBody>
      </p:sp>
      <p:sp>
        <p:nvSpPr>
          <p:cNvPr id="4" name="灯片编号占位符 3"/>
          <p:cNvSpPr>
            <a:spLocks noGrp="1"/>
          </p:cNvSpPr>
          <p:nvPr>
            <p:ph type="sldNum" sz="quarter" idx="11"/>
          </p:nvPr>
        </p:nvSpPr>
        <p:spPr/>
        <p:txBody>
          <a:bodyPr/>
          <a:lstStyle/>
          <a:p>
            <a:fld id="{D6B47906-1CB0-4861-8A15-132F9C610BB8}" type="slidenum">
              <a:rPr lang="zh-CN" altLang="en-US" smtClean="0"/>
              <a:t>17</a:t>
            </a:fld>
            <a:endParaRPr lang="zh-CN" altLang="en-US"/>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10729"/>
            <a:ext cx="8229600" cy="827070"/>
          </a:xfrm>
        </p:spPr>
        <p:txBody>
          <a:bodyPr/>
          <a:lstStyle/>
          <a:p>
            <a:r>
              <a:rPr lang="zh-CN" altLang="en-US" dirty="0" smtClean="0"/>
              <a:t>物联网的基本特点</a:t>
            </a:r>
            <a:endParaRPr lang="zh-CN" altLang="en-US" dirty="0"/>
          </a:p>
        </p:txBody>
      </p:sp>
      <p:sp>
        <p:nvSpPr>
          <p:cNvPr id="3" name="内容占位符 2"/>
          <p:cNvSpPr>
            <a:spLocks noGrp="1"/>
          </p:cNvSpPr>
          <p:nvPr>
            <p:ph idx="1"/>
          </p:nvPr>
        </p:nvSpPr>
        <p:spPr>
          <a:xfrm>
            <a:off x="457200" y="1537799"/>
            <a:ext cx="8229600" cy="4994952"/>
          </a:xfrm>
        </p:spPr>
        <p:txBody>
          <a:bodyPr/>
          <a:lstStyle/>
          <a:p>
            <a:pPr>
              <a:lnSpc>
                <a:spcPct val="150000"/>
              </a:lnSpc>
            </a:pPr>
            <a:r>
              <a:rPr lang="zh-CN" altLang="en-US" sz="2800" dirty="0"/>
              <a:t>全面</a:t>
            </a:r>
            <a:r>
              <a:rPr lang="zh-CN" altLang="en-US" sz="2800" dirty="0" smtClean="0"/>
              <a:t>感知</a:t>
            </a:r>
            <a:endParaRPr lang="en-US" altLang="zh-CN" sz="2800" dirty="0" smtClean="0"/>
          </a:p>
          <a:p>
            <a:pPr lvl="1">
              <a:lnSpc>
                <a:spcPct val="150000"/>
              </a:lnSpc>
            </a:pPr>
            <a:r>
              <a:rPr lang="zh-CN" altLang="en-US" sz="2000" dirty="0" smtClean="0"/>
              <a:t>利用</a:t>
            </a:r>
            <a:r>
              <a:rPr lang="en-US" altLang="zh-CN" sz="2000" dirty="0"/>
              <a:t>RFID</a:t>
            </a:r>
            <a:r>
              <a:rPr lang="zh-CN" altLang="en-US" sz="2000" dirty="0"/>
              <a:t>、传感器、二维码、卫星、微波，及其它各种感知设备随时随地采集各种动态对象，全面感知世界。</a:t>
            </a:r>
            <a:endParaRPr lang="zh-CN" altLang="en-US" sz="2400" dirty="0"/>
          </a:p>
          <a:p>
            <a:pPr>
              <a:lnSpc>
                <a:spcPct val="150000"/>
              </a:lnSpc>
            </a:pPr>
            <a:r>
              <a:rPr lang="zh-CN" altLang="en-US" sz="2800" dirty="0"/>
              <a:t>可靠的</a:t>
            </a:r>
            <a:r>
              <a:rPr lang="zh-CN" altLang="en-US" sz="2800" dirty="0" smtClean="0"/>
              <a:t>传送</a:t>
            </a:r>
            <a:endParaRPr lang="en-US" altLang="zh-CN" sz="2800" dirty="0" smtClean="0"/>
          </a:p>
          <a:p>
            <a:pPr lvl="1">
              <a:lnSpc>
                <a:spcPct val="150000"/>
              </a:lnSpc>
            </a:pPr>
            <a:r>
              <a:rPr lang="zh-CN" altLang="en-US" sz="2000" dirty="0" smtClean="0"/>
              <a:t>利用</a:t>
            </a:r>
            <a:r>
              <a:rPr lang="zh-CN" altLang="en-US" sz="2000" dirty="0"/>
              <a:t>以太网、无线网、</a:t>
            </a:r>
            <a:r>
              <a:rPr lang="zh-CN" altLang="en-US" sz="2000" dirty="0" smtClean="0"/>
              <a:t>移动网络将</a:t>
            </a:r>
            <a:r>
              <a:rPr lang="zh-CN" altLang="en-US" sz="2000" dirty="0"/>
              <a:t>感知的信息进行实时传送。</a:t>
            </a:r>
            <a:endParaRPr lang="zh-CN" altLang="en-US" sz="2400" dirty="0"/>
          </a:p>
          <a:p>
            <a:pPr>
              <a:lnSpc>
                <a:spcPct val="150000"/>
              </a:lnSpc>
            </a:pPr>
            <a:r>
              <a:rPr lang="zh-CN" altLang="en-US" sz="2800" dirty="0" smtClean="0"/>
              <a:t>智能控制</a:t>
            </a:r>
            <a:endParaRPr lang="en-US" altLang="zh-CN" sz="2800" dirty="0" smtClean="0"/>
          </a:p>
          <a:p>
            <a:pPr lvl="1">
              <a:lnSpc>
                <a:spcPct val="150000"/>
              </a:lnSpc>
            </a:pPr>
            <a:r>
              <a:rPr lang="zh-CN" altLang="en-US" sz="2000" dirty="0" smtClean="0"/>
              <a:t>对</a:t>
            </a:r>
            <a:r>
              <a:rPr lang="zh-CN" altLang="en-US" sz="2000" dirty="0"/>
              <a:t>物体实现智能化的控制和管理，真正达到人与物的沟通</a:t>
            </a:r>
            <a:r>
              <a:rPr lang="zh-CN" altLang="en-US" sz="2000" dirty="0" smtClean="0"/>
              <a:t>。</a:t>
            </a:r>
          </a:p>
        </p:txBody>
      </p:sp>
      <p:sp>
        <p:nvSpPr>
          <p:cNvPr id="4" name="灯片编号占位符 3"/>
          <p:cNvSpPr>
            <a:spLocks noGrp="1"/>
          </p:cNvSpPr>
          <p:nvPr>
            <p:ph type="sldNum" sz="quarter" idx="11"/>
          </p:nvPr>
        </p:nvSpPr>
        <p:spPr/>
        <p:txBody>
          <a:bodyPr/>
          <a:lstStyle/>
          <a:p>
            <a:fld id="{D6B47906-1CB0-4861-8A15-132F9C610BB8}" type="slidenum">
              <a:rPr lang="zh-CN" altLang="en-US" smtClean="0"/>
              <a:t>18</a:t>
            </a:fld>
            <a:endParaRPr lang="zh-CN" altLang="en-US"/>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物联网的三层结构</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788651"/>
            <a:ext cx="72009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1"/>
          </p:nvPr>
        </p:nvSpPr>
        <p:spPr/>
        <p:txBody>
          <a:bodyPr/>
          <a:lstStyle/>
          <a:p>
            <a:fld id="{D6B47906-1CB0-4861-8A15-132F9C610BB8}" type="slidenum">
              <a:rPr lang="zh-CN" altLang="en-US" smtClean="0"/>
              <a:t>19</a:t>
            </a:fld>
            <a:endParaRPr lang="zh-CN" altLang="en-US"/>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91999"/>
            <a:ext cx="8229600" cy="5728543"/>
          </a:xfrm>
        </p:spPr>
        <p:txBody>
          <a:bodyPr/>
          <a:lstStyle/>
          <a:p>
            <a:r>
              <a:rPr lang="zh-CN" altLang="en-US" sz="2800" b="1" dirty="0" smtClean="0"/>
              <a:t>电路分析</a:t>
            </a:r>
            <a:endParaRPr lang="en-US" altLang="zh-CN" sz="2800" b="1" dirty="0" smtClean="0"/>
          </a:p>
          <a:p>
            <a:pPr lvl="1"/>
            <a:r>
              <a:rPr lang="zh-CN" altLang="en-US" sz="2400" dirty="0"/>
              <a:t>习题答案</a:t>
            </a:r>
            <a:endParaRPr lang="en-US" altLang="zh-CN" sz="2400" dirty="0" smtClean="0"/>
          </a:p>
          <a:p>
            <a:pPr lvl="1"/>
            <a:r>
              <a:rPr lang="zh-CN" altLang="en-US" sz="2400" dirty="0" smtClean="0"/>
              <a:t>考试主要</a:t>
            </a:r>
            <a:r>
              <a:rPr lang="zh-CN" altLang="en-US" sz="2400" dirty="0"/>
              <a:t>内容（</a:t>
            </a:r>
            <a:r>
              <a:rPr lang="en-US" altLang="zh-CN" sz="2400" dirty="0"/>
              <a:t>12</a:t>
            </a:r>
            <a:r>
              <a:rPr lang="zh-CN" altLang="en-US" sz="2400" dirty="0"/>
              <a:t>周）</a:t>
            </a:r>
            <a:endParaRPr lang="en-US" altLang="zh-CN" sz="2400" dirty="0" smtClean="0"/>
          </a:p>
          <a:p>
            <a:r>
              <a:rPr lang="zh-CN" altLang="en-US" sz="2800" b="1" dirty="0" smtClean="0">
                <a:sym typeface="+mn-ea"/>
              </a:rPr>
              <a:t>物</a:t>
            </a:r>
            <a:r>
              <a:rPr lang="zh-CN" altLang="en-US" sz="2800" b="1" dirty="0">
                <a:sym typeface="+mn-ea"/>
              </a:rPr>
              <a:t>联网理论课</a:t>
            </a:r>
            <a:endParaRPr lang="en-US" altLang="zh-CN" sz="2800" b="1" dirty="0">
              <a:sym typeface="+mn-ea"/>
            </a:endParaRPr>
          </a:p>
          <a:p>
            <a:pPr lvl="1"/>
            <a:r>
              <a:rPr lang="en-US" altLang="zh-CN" sz="2400" dirty="0" smtClean="0">
                <a:sym typeface="+mn-ea"/>
              </a:rPr>
              <a:t>6~10</a:t>
            </a:r>
            <a:r>
              <a:rPr lang="zh-CN" altLang="en-US" sz="2400" dirty="0" smtClean="0">
                <a:sym typeface="+mn-ea"/>
              </a:rPr>
              <a:t>周（</a:t>
            </a:r>
            <a:r>
              <a:rPr lang="en-US" altLang="zh-CN" sz="2400" dirty="0">
                <a:sym typeface="+mn-ea"/>
              </a:rPr>
              <a:t>4.5</a:t>
            </a:r>
            <a:r>
              <a:rPr lang="zh-CN" altLang="en-US" sz="2400" dirty="0">
                <a:sym typeface="+mn-ea"/>
              </a:rPr>
              <a:t>清明节放假</a:t>
            </a:r>
            <a:r>
              <a:rPr lang="zh-CN" altLang="en-US" sz="2400" dirty="0" smtClean="0">
                <a:sym typeface="+mn-ea"/>
              </a:rPr>
              <a:t>）</a:t>
            </a:r>
            <a:endParaRPr lang="en-US" altLang="zh-CN" sz="2400" dirty="0" smtClean="0">
              <a:sym typeface="+mn-ea"/>
            </a:endParaRPr>
          </a:p>
          <a:p>
            <a:pPr lvl="1"/>
            <a:r>
              <a:rPr lang="en-US" altLang="zh-CN" sz="2400" dirty="0" err="1" smtClean="0">
                <a:sym typeface="+mn-ea"/>
              </a:rPr>
              <a:t>ppt</a:t>
            </a:r>
            <a:endParaRPr lang="en-US" altLang="zh-CN" sz="2400" dirty="0" smtClean="0">
              <a:sym typeface="+mn-ea"/>
            </a:endParaRPr>
          </a:p>
          <a:p>
            <a:pPr lvl="2"/>
            <a:r>
              <a:rPr lang="zh-CN" altLang="en-US" sz="2000" dirty="0" smtClean="0">
                <a:sym typeface="+mn-ea"/>
              </a:rPr>
              <a:t>物联网应用设想</a:t>
            </a:r>
            <a:r>
              <a:rPr lang="zh-CN" altLang="en-US" sz="2000" dirty="0" smtClean="0">
                <a:solidFill>
                  <a:srgbClr val="FF0000"/>
                </a:solidFill>
                <a:sym typeface="+mn-ea"/>
              </a:rPr>
              <a:t>★</a:t>
            </a:r>
            <a:endParaRPr lang="en-US" altLang="zh-CN" sz="2000" dirty="0" smtClean="0">
              <a:solidFill>
                <a:srgbClr val="FF0000"/>
              </a:solidFill>
              <a:sym typeface="+mn-ea"/>
            </a:endParaRPr>
          </a:p>
          <a:p>
            <a:pPr lvl="2"/>
            <a:r>
              <a:rPr lang="zh-CN" altLang="en-US" sz="2000" dirty="0" smtClean="0">
                <a:sym typeface="+mn-ea"/>
              </a:rPr>
              <a:t>某</a:t>
            </a:r>
            <a:r>
              <a:rPr lang="zh-CN" altLang="en-US" sz="2000" dirty="0">
                <a:sym typeface="+mn-ea"/>
              </a:rPr>
              <a:t>项技术</a:t>
            </a:r>
            <a:r>
              <a:rPr lang="zh-CN" altLang="en-US" sz="2000" dirty="0" smtClean="0">
                <a:sym typeface="+mn-ea"/>
              </a:rPr>
              <a:t>的深入研究或应用</a:t>
            </a:r>
            <a:endParaRPr lang="en-US" altLang="zh-CN" sz="2000" dirty="0" smtClean="0">
              <a:sym typeface="+mn-ea"/>
            </a:endParaRPr>
          </a:p>
          <a:p>
            <a:pPr lvl="1"/>
            <a:r>
              <a:rPr lang="en-US" altLang="zh-CN" sz="2400" dirty="0" err="1" smtClean="0">
                <a:sym typeface="+mn-ea"/>
              </a:rPr>
              <a:t>ppt</a:t>
            </a:r>
            <a:r>
              <a:rPr lang="zh-CN" altLang="en-US" sz="2400" dirty="0" smtClean="0">
                <a:sym typeface="+mn-ea"/>
              </a:rPr>
              <a:t>分享（</a:t>
            </a:r>
            <a:r>
              <a:rPr lang="en-US" altLang="zh-CN" sz="2400" smtClean="0">
                <a:sym typeface="+mn-ea"/>
              </a:rPr>
              <a:t>10</a:t>
            </a:r>
            <a:r>
              <a:rPr lang="zh-CN" altLang="en-US" sz="2400" smtClean="0">
                <a:sym typeface="+mn-ea"/>
              </a:rPr>
              <a:t>周</a:t>
            </a:r>
            <a:r>
              <a:rPr lang="zh-CN" altLang="en-US" sz="2400" dirty="0" smtClean="0">
                <a:sym typeface="+mn-ea"/>
              </a:rPr>
              <a:t>）</a:t>
            </a:r>
            <a:endParaRPr lang="en-US" altLang="zh-CN" sz="2400" dirty="0"/>
          </a:p>
          <a:p>
            <a:r>
              <a:rPr lang="zh-CN" altLang="en-US" sz="2800" b="1" dirty="0">
                <a:sym typeface="+mn-ea"/>
              </a:rPr>
              <a:t>物联网实验</a:t>
            </a:r>
            <a:endParaRPr lang="en-US" altLang="zh-CN" sz="2800" b="1" dirty="0">
              <a:sym typeface="+mn-ea"/>
            </a:endParaRPr>
          </a:p>
          <a:p>
            <a:pPr lvl="1"/>
            <a:r>
              <a:rPr lang="zh-CN" altLang="en-US" sz="2400" dirty="0">
                <a:sym typeface="+mn-ea"/>
              </a:rPr>
              <a:t>实验</a:t>
            </a:r>
            <a:r>
              <a:rPr lang="zh-CN" altLang="en-US" sz="2400" dirty="0" smtClean="0">
                <a:sym typeface="+mn-ea"/>
              </a:rPr>
              <a:t>箱数量有限，需分组分批</a:t>
            </a:r>
            <a:endParaRPr lang="en-US" altLang="zh-CN" sz="2400" dirty="0" smtClean="0">
              <a:sym typeface="+mn-ea"/>
            </a:endParaRPr>
          </a:p>
          <a:p>
            <a:pPr lvl="1"/>
            <a:r>
              <a:rPr lang="zh-CN" altLang="en-US" sz="2400" dirty="0" smtClean="0">
                <a:sym typeface="+mn-ea"/>
              </a:rPr>
              <a:t>每组</a:t>
            </a:r>
            <a:r>
              <a:rPr lang="en-US" altLang="zh-CN" sz="2400" dirty="0">
                <a:sym typeface="+mn-ea"/>
              </a:rPr>
              <a:t>5</a:t>
            </a:r>
            <a:r>
              <a:rPr lang="zh-CN" altLang="en-US" sz="2400" dirty="0" smtClean="0">
                <a:sym typeface="+mn-ea"/>
              </a:rPr>
              <a:t>人</a:t>
            </a:r>
            <a:endParaRPr lang="en-US" altLang="zh-CN" sz="2400" dirty="0" smtClean="0">
              <a:sym typeface="+mn-ea"/>
            </a:endParaRPr>
          </a:p>
          <a:p>
            <a:pPr lvl="1"/>
            <a:endParaRPr lang="zh-CN" altLang="en-US" dirty="0"/>
          </a:p>
        </p:txBody>
      </p:sp>
      <p:sp>
        <p:nvSpPr>
          <p:cNvPr id="2" name="灯片编号占位符 1"/>
          <p:cNvSpPr>
            <a:spLocks noGrp="1"/>
          </p:cNvSpPr>
          <p:nvPr>
            <p:ph type="sldNum" sz="quarter" idx="11"/>
          </p:nvPr>
        </p:nvSpPr>
        <p:spPr/>
        <p:txBody>
          <a:bodyPr/>
          <a:lstStyle/>
          <a:p>
            <a:fld id="{D6B47906-1CB0-4861-8A15-132F9C610BB8}" type="slidenum">
              <a:rPr lang="zh-CN" altLang="en-US" smtClean="0"/>
              <a:t>2</a:t>
            </a:fld>
            <a:endParaRPr lang="zh-CN" altLang="en-US"/>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33410" cy="896620"/>
          </a:xfrm>
        </p:spPr>
        <p:txBody>
          <a:bodyPr/>
          <a:lstStyle/>
          <a:p>
            <a:r>
              <a:rPr lang="zh-CN" altLang="zh-CN" dirty="0">
                <a:solidFill>
                  <a:schemeClr val="tx1"/>
                </a:solidFill>
              </a:rPr>
              <a:t>物联网的四层结构</a:t>
            </a:r>
          </a:p>
        </p:txBody>
      </p:sp>
      <p:sp>
        <p:nvSpPr>
          <p:cNvPr id="26629" name="Rectangle 2"/>
          <p:cNvSpPr txBox="1"/>
          <p:nvPr/>
        </p:nvSpPr>
        <p:spPr>
          <a:xfrm>
            <a:off x="539750" y="1412875"/>
            <a:ext cx="8001000" cy="847725"/>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latin typeface="宋体" panose="02010600030101010101" pitchFamily="2" charset="-122"/>
                <a:ea typeface="宋体" panose="02010600030101010101" pitchFamily="2" charset="-122"/>
              </a:rPr>
              <a:t>根据信息生成、传输、处理和应用的过程，可以把物联网系统从结构上分为四层：感知层、传输层、支撑层、应用层</a:t>
            </a:r>
            <a:endParaRPr lang="en-US" altLang="zh-CN" sz="2000" dirty="0">
              <a:latin typeface="宋体" panose="02010600030101010101" pitchFamily="2" charset="-122"/>
              <a:ea typeface="宋体" panose="02010600030101010101" pitchFamily="2" charset="-122"/>
            </a:endParaRPr>
          </a:p>
        </p:txBody>
      </p:sp>
      <p:graphicFrame>
        <p:nvGraphicFramePr>
          <p:cNvPr id="26634" name="对象 5"/>
          <p:cNvGraphicFramePr>
            <a:graphicFrameLocks noChangeAspect="1"/>
          </p:cNvGraphicFramePr>
          <p:nvPr/>
        </p:nvGraphicFramePr>
        <p:xfrm>
          <a:off x="482600" y="2405063"/>
          <a:ext cx="8208963" cy="3832225"/>
        </p:xfrm>
        <a:graphic>
          <a:graphicData uri="http://schemas.openxmlformats.org/presentationml/2006/ole">
            <mc:AlternateContent xmlns:mc="http://schemas.openxmlformats.org/markup-compatibility/2006">
              <mc:Choice xmlns:v="urn:schemas-microsoft-com:vml" Requires="v">
                <p:oleObj spid="_x0000_s5196" r:id="rId3" imgW="6087745" imgH="2927985" progId="Visio.Drawing.11">
                  <p:embed/>
                </p:oleObj>
              </mc:Choice>
              <mc:Fallback>
                <p:oleObj r:id="rId3" imgW="6087745" imgH="2927985" progId="Visio.Drawing.11">
                  <p:embed/>
                  <p:pic>
                    <p:nvPicPr>
                      <p:cNvPr id="0" name="图片 3077"/>
                      <p:cNvPicPr/>
                      <p:nvPr/>
                    </p:nvPicPr>
                    <p:blipFill>
                      <a:blip r:embed="rId4"/>
                      <a:stretch>
                        <a:fillRect/>
                      </a:stretch>
                    </p:blipFill>
                    <p:spPr>
                      <a:xfrm>
                        <a:off x="482600" y="2405063"/>
                        <a:ext cx="8208963" cy="3832225"/>
                      </a:xfrm>
                      <a:prstGeom prst="rect">
                        <a:avLst/>
                      </a:prstGeom>
                      <a:noFill/>
                      <a:ln w="38100">
                        <a:noFill/>
                        <a:miter/>
                      </a:ln>
                    </p:spPr>
                  </p:pic>
                </p:oleObj>
              </mc:Fallback>
            </mc:AlternateContent>
          </a:graphicData>
        </a:graphic>
      </p:graphicFrame>
      <p:sp>
        <p:nvSpPr>
          <p:cNvPr id="3" name="灯片编号占位符 2"/>
          <p:cNvSpPr>
            <a:spLocks noGrp="1"/>
          </p:cNvSpPr>
          <p:nvPr>
            <p:ph type="sldNum" sz="quarter" idx="11"/>
          </p:nvPr>
        </p:nvSpPr>
        <p:spPr/>
        <p:txBody>
          <a:bodyPr/>
          <a:lstStyle/>
          <a:p>
            <a:fld id="{D6B47906-1CB0-4861-8A15-132F9C610BB8}" type="slidenum">
              <a:rPr lang="zh-CN" altLang="en-US" smtClean="0"/>
              <a:t>20</a:t>
            </a:fld>
            <a:endParaRPr lang="zh-CN" altLang="en-US"/>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物联网系统结构</a:t>
            </a:r>
          </a:p>
        </p:txBody>
      </p:sp>
      <p:sp>
        <p:nvSpPr>
          <p:cNvPr id="28680" name="Rectangle 2"/>
          <p:cNvSpPr txBox="1"/>
          <p:nvPr/>
        </p:nvSpPr>
        <p:spPr>
          <a:xfrm>
            <a:off x="535623" y="1754505"/>
            <a:ext cx="8072437" cy="676275"/>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lvl="0" algn="just" eaLnBrk="1" hangingPunct="1">
              <a:spcBef>
                <a:spcPct val="0"/>
              </a:spcBef>
            </a:pPr>
            <a:r>
              <a:rPr lang="zh-CN" altLang="en-US" sz="3000" dirty="0">
                <a:latin typeface="黑体" panose="02010609060101010101" pitchFamily="49" charset="-122"/>
                <a:ea typeface="黑体" panose="02010609060101010101" pitchFamily="49" charset="-122"/>
              </a:rPr>
              <a:t>感知层</a:t>
            </a:r>
            <a:r>
              <a:rPr lang="en-US" altLang="zh-CN" sz="3000" dirty="0">
                <a:latin typeface="黑体" panose="02010609060101010101" pitchFamily="49" charset="-122"/>
                <a:ea typeface="黑体" panose="02010609060101010101" pitchFamily="49" charset="-122"/>
              </a:rPr>
              <a:t>:</a:t>
            </a:r>
          </a:p>
        </p:txBody>
      </p:sp>
      <p:sp>
        <p:nvSpPr>
          <p:cNvPr id="28681" name="矩形 2"/>
          <p:cNvSpPr/>
          <p:nvPr/>
        </p:nvSpPr>
        <p:spPr>
          <a:xfrm>
            <a:off x="535623" y="2526030"/>
            <a:ext cx="8072437" cy="33464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zh-CN" sz="2400" dirty="0">
                <a:latin typeface="Times New Roman" panose="02020603050405020304" pitchFamily="18" charset="0"/>
                <a:ea typeface="宋体" panose="02010600030101010101" pitchFamily="2" charset="-122"/>
              </a:rPr>
              <a:t>主要用于采集物理世界中发生的物理事件和数据，包括各类物理量、标识、音频、视频数据。物联网的数据采集涉及传感器、</a:t>
            </a:r>
            <a:r>
              <a:rPr lang="en-US" altLang="zh-CN" sz="2400" dirty="0">
                <a:latin typeface="Times New Roman" panose="02020603050405020304" pitchFamily="18" charset="0"/>
                <a:ea typeface="宋体" panose="02010600030101010101" pitchFamily="2" charset="-122"/>
              </a:rPr>
              <a:t>RFID</a:t>
            </a:r>
            <a:r>
              <a:rPr lang="zh-CN" altLang="zh-CN" sz="2400" dirty="0">
                <a:latin typeface="Times New Roman" panose="02020603050405020304" pitchFamily="18" charset="0"/>
                <a:ea typeface="宋体" panose="02010600030101010101" pitchFamily="2" charset="-122"/>
              </a:rPr>
              <a:t>、多媒体信息采集、二维码和实时定位等技术。如温度感应器、声音感应器、图像采集卡、震动感应器、压力感应器、</a:t>
            </a:r>
            <a:r>
              <a:rPr lang="en-US" altLang="zh-CN" sz="2400" dirty="0">
                <a:latin typeface="Times New Roman" panose="02020603050405020304" pitchFamily="18" charset="0"/>
                <a:ea typeface="宋体" panose="02010600030101010101" pitchFamily="2" charset="-122"/>
              </a:rPr>
              <a:t>RFID</a:t>
            </a:r>
            <a:r>
              <a:rPr lang="zh-CN" altLang="zh-CN" sz="2400" dirty="0">
                <a:latin typeface="Times New Roman" panose="02020603050405020304" pitchFamily="18" charset="0"/>
                <a:ea typeface="宋体" panose="02010600030101010101" pitchFamily="2" charset="-122"/>
              </a:rPr>
              <a:t>读写器、二维码识读器等，都是用于完成物联网应用的数据采集和设备控制。</a:t>
            </a:r>
            <a:endParaRPr lang="zh-CN" altLang="en-US" sz="2400" dirty="0">
              <a:latin typeface="Times New Roman" panose="02020603050405020304" pitchFamily="18" charset="0"/>
              <a:ea typeface="宋体" panose="02010600030101010101" pitchFamily="2" charset="-122"/>
            </a:endParaRPr>
          </a:p>
        </p:txBody>
      </p:sp>
      <p:sp>
        <p:nvSpPr>
          <p:cNvPr id="3" name="灯片编号占位符 2"/>
          <p:cNvSpPr>
            <a:spLocks noGrp="1"/>
          </p:cNvSpPr>
          <p:nvPr>
            <p:ph type="sldNum" sz="quarter" idx="11"/>
          </p:nvPr>
        </p:nvSpPr>
        <p:spPr/>
        <p:txBody>
          <a:bodyPr/>
          <a:lstStyle/>
          <a:p>
            <a:fld id="{D6B47906-1CB0-4861-8A15-132F9C610BB8}" type="slidenum">
              <a:rPr lang="zh-CN" altLang="en-US" smtClean="0"/>
              <a:t>21</a:t>
            </a:fld>
            <a:endParaRPr lang="zh-CN" altLang="en-US"/>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物联网系统结构</a:t>
            </a:r>
          </a:p>
        </p:txBody>
      </p:sp>
      <p:sp>
        <p:nvSpPr>
          <p:cNvPr id="30728" name="Rectangle 2"/>
          <p:cNvSpPr txBox="1"/>
          <p:nvPr/>
        </p:nvSpPr>
        <p:spPr>
          <a:xfrm>
            <a:off x="535623" y="1886585"/>
            <a:ext cx="8072437" cy="676275"/>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lvl="0" algn="just" eaLnBrk="1" hangingPunct="1">
              <a:spcBef>
                <a:spcPct val="0"/>
              </a:spcBef>
            </a:pPr>
            <a:r>
              <a:rPr lang="zh-CN" altLang="en-US" sz="3000" dirty="0">
                <a:latin typeface="黑体" panose="02010609060101010101" pitchFamily="49" charset="-122"/>
                <a:ea typeface="黑体" panose="02010609060101010101" pitchFamily="49" charset="-122"/>
              </a:rPr>
              <a:t>传输层</a:t>
            </a:r>
            <a:r>
              <a:rPr lang="en-US" altLang="zh-CN" sz="3000" dirty="0">
                <a:latin typeface="黑体" panose="02010609060101010101" pitchFamily="49" charset="-122"/>
                <a:ea typeface="黑体" panose="02010609060101010101" pitchFamily="49" charset="-122"/>
              </a:rPr>
              <a:t>:</a:t>
            </a:r>
          </a:p>
        </p:txBody>
      </p:sp>
      <p:sp>
        <p:nvSpPr>
          <p:cNvPr id="30729" name="矩形 2"/>
          <p:cNvSpPr/>
          <p:nvPr/>
        </p:nvSpPr>
        <p:spPr>
          <a:xfrm>
            <a:off x="535623" y="2658110"/>
            <a:ext cx="8072437" cy="341632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dirty="0">
                <a:latin typeface="Times New Roman" panose="02020603050405020304" pitchFamily="18" charset="0"/>
                <a:ea typeface="宋体" panose="02010600030101010101" pitchFamily="2" charset="-122"/>
              </a:rPr>
              <a:t>传输层主要功能是直接通过现有互联网（</a:t>
            </a:r>
            <a:r>
              <a:rPr lang="en-US" altLang="zh-CN" sz="2400" dirty="0">
                <a:latin typeface="Times New Roman" panose="02020603050405020304" pitchFamily="18" charset="0"/>
                <a:ea typeface="宋体" panose="02010600030101010101" pitchFamily="2" charset="-122"/>
              </a:rPr>
              <a:t>IPv4/IPv6 </a:t>
            </a:r>
            <a:r>
              <a:rPr lang="zh-CN" altLang="en-US" sz="2400" dirty="0">
                <a:latin typeface="Times New Roman" panose="02020603050405020304" pitchFamily="18" charset="0"/>
                <a:ea typeface="宋体" panose="02010600030101010101" pitchFamily="2" charset="-122"/>
              </a:rPr>
              <a:t>网络）、移动通信网（如：</a:t>
            </a:r>
            <a:r>
              <a:rPr lang="en-US" altLang="zh-CN" sz="2400" dirty="0">
                <a:latin typeface="Times New Roman" panose="02020603050405020304" pitchFamily="18" charset="0"/>
                <a:ea typeface="宋体" panose="02010600030101010101" pitchFamily="2" charset="-122"/>
              </a:rPr>
              <a:t>GSM</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TD-SCDMA</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WCDMA</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CDMA</a:t>
            </a:r>
            <a:r>
              <a:rPr lang="zh-CN" altLang="en-US" sz="2400" dirty="0" smtClean="0">
                <a:latin typeface="Times New Roman" panose="02020603050405020304" pitchFamily="18" charset="0"/>
                <a:ea typeface="宋体" panose="02010600030101010101" pitchFamily="2" charset="-122"/>
              </a:rPr>
              <a:t>、</a:t>
            </a:r>
            <a:r>
              <a:rPr lang="en-US" altLang="zh-CN" sz="2400" dirty="0" smtClean="0">
                <a:latin typeface="Times New Roman" panose="02020603050405020304" pitchFamily="18" charset="0"/>
                <a:ea typeface="宋体" panose="02010600030101010101" pitchFamily="2" charset="-122"/>
              </a:rPr>
              <a:t>4G</a:t>
            </a:r>
            <a:r>
              <a:rPr lang="zh-CN" altLang="en-US" sz="2400" dirty="0" smtClean="0">
                <a:latin typeface="Times New Roman" panose="02020603050405020304" pitchFamily="18" charset="0"/>
                <a:ea typeface="宋体" panose="02010600030101010101" pitchFamily="2" charset="-122"/>
              </a:rPr>
              <a:t>、</a:t>
            </a:r>
            <a:r>
              <a:rPr lang="en-US" altLang="zh-CN" sz="2400" dirty="0" smtClean="0">
                <a:latin typeface="Times New Roman" panose="02020603050405020304" pitchFamily="18" charset="0"/>
                <a:ea typeface="宋体" panose="02010600030101010101" pitchFamily="2" charset="-122"/>
              </a:rPr>
              <a:t>5G</a:t>
            </a:r>
            <a:r>
              <a:rPr lang="zh-CN" altLang="en-US" sz="2400" dirty="0" smtClean="0">
                <a:latin typeface="Times New Roman" panose="02020603050405020304" pitchFamily="18" charset="0"/>
                <a:ea typeface="宋体" panose="02010600030101010101" pitchFamily="2" charset="-122"/>
              </a:rPr>
              <a:t>、无线接入</a:t>
            </a:r>
            <a:r>
              <a:rPr lang="zh-CN" altLang="en-US" sz="2400" dirty="0">
                <a:latin typeface="Times New Roman" panose="02020603050405020304" pitchFamily="18" charset="0"/>
                <a:ea typeface="宋体" panose="02010600030101010101" pitchFamily="2" charset="-122"/>
              </a:rPr>
              <a:t>网、无线局域网等）、卫星通信网等基础网络设施，对来自感知层的信息进行接入和传输。网络层主要利用了现有的各种网络通信技术，实现对信息的传输功能。</a:t>
            </a:r>
          </a:p>
        </p:txBody>
      </p:sp>
      <p:sp>
        <p:nvSpPr>
          <p:cNvPr id="3" name="灯片编号占位符 2"/>
          <p:cNvSpPr>
            <a:spLocks noGrp="1"/>
          </p:cNvSpPr>
          <p:nvPr>
            <p:ph type="sldNum" sz="quarter" idx="11"/>
          </p:nvPr>
        </p:nvSpPr>
        <p:spPr/>
        <p:txBody>
          <a:bodyPr/>
          <a:lstStyle/>
          <a:p>
            <a:fld id="{D6B47906-1CB0-4861-8A15-132F9C610BB8}" type="slidenum">
              <a:rPr lang="zh-CN" altLang="en-US" smtClean="0"/>
              <a:t>22</a:t>
            </a:fld>
            <a:endParaRPr lang="zh-CN" altLang="en-US"/>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物联网系统结构</a:t>
            </a:r>
          </a:p>
        </p:txBody>
      </p:sp>
      <p:sp>
        <p:nvSpPr>
          <p:cNvPr id="32776" name="Rectangle 2"/>
          <p:cNvSpPr txBox="1"/>
          <p:nvPr/>
        </p:nvSpPr>
        <p:spPr>
          <a:xfrm>
            <a:off x="535623" y="1661795"/>
            <a:ext cx="8072437" cy="676275"/>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lvl="0" algn="just" eaLnBrk="1" hangingPunct="1">
              <a:spcBef>
                <a:spcPct val="0"/>
              </a:spcBef>
            </a:pPr>
            <a:r>
              <a:rPr lang="zh-CN" altLang="en-US" sz="3000" dirty="0">
                <a:latin typeface="黑体" panose="02010609060101010101" pitchFamily="49" charset="-122"/>
                <a:ea typeface="黑体" panose="02010609060101010101" pitchFamily="49" charset="-122"/>
              </a:rPr>
              <a:t>支撑层</a:t>
            </a:r>
            <a:r>
              <a:rPr lang="en-US" altLang="zh-CN" sz="3000" dirty="0">
                <a:latin typeface="黑体" panose="02010609060101010101" pitchFamily="49" charset="-122"/>
                <a:ea typeface="黑体" panose="02010609060101010101" pitchFamily="49" charset="-122"/>
              </a:rPr>
              <a:t>:</a:t>
            </a:r>
          </a:p>
        </p:txBody>
      </p:sp>
      <p:sp>
        <p:nvSpPr>
          <p:cNvPr id="32777" name="矩形 2"/>
          <p:cNvSpPr/>
          <p:nvPr/>
        </p:nvSpPr>
        <p:spPr>
          <a:xfrm>
            <a:off x="535623" y="2433320"/>
            <a:ext cx="8072437" cy="33464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dirty="0">
                <a:latin typeface="Times New Roman" panose="02020603050405020304" pitchFamily="18" charset="0"/>
                <a:ea typeface="宋体" panose="02010600030101010101" pitchFamily="2" charset="-122"/>
              </a:rPr>
              <a:t>支撑层主要是在高性能网络计算环境下，将网络内大量或海量信息资源通过计算整合成一个可互联互通的大型智能网络，为上层的服务管理和大规模行业应用建立一个高效、可靠和可信的网络计算超级平台。支撑层利用了各种智能处理技术、高性能分布式并行计算技术、海量存储与数据挖掘技术、数据管理与控制等多种现代计算机技术。</a:t>
            </a:r>
          </a:p>
        </p:txBody>
      </p:sp>
      <p:sp>
        <p:nvSpPr>
          <p:cNvPr id="3" name="灯片编号占位符 2"/>
          <p:cNvSpPr>
            <a:spLocks noGrp="1"/>
          </p:cNvSpPr>
          <p:nvPr>
            <p:ph type="sldNum" sz="quarter" idx="11"/>
          </p:nvPr>
        </p:nvSpPr>
        <p:spPr/>
        <p:txBody>
          <a:bodyPr/>
          <a:lstStyle/>
          <a:p>
            <a:fld id="{D6B47906-1CB0-4861-8A15-132F9C610BB8}" type="slidenum">
              <a:rPr lang="zh-CN" altLang="en-US" smtClean="0"/>
              <a:t>23</a:t>
            </a:fld>
            <a:endParaRPr lang="zh-CN" altLang="en-US"/>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物联网系统结构</a:t>
            </a:r>
          </a:p>
        </p:txBody>
      </p:sp>
      <p:sp>
        <p:nvSpPr>
          <p:cNvPr id="34824" name="Rectangle 2"/>
          <p:cNvSpPr txBox="1"/>
          <p:nvPr/>
        </p:nvSpPr>
        <p:spPr>
          <a:xfrm>
            <a:off x="535623" y="1731010"/>
            <a:ext cx="8072437" cy="676275"/>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lvl="0" algn="just" eaLnBrk="1" hangingPunct="1">
              <a:spcBef>
                <a:spcPct val="0"/>
              </a:spcBef>
            </a:pPr>
            <a:r>
              <a:rPr lang="zh-CN" altLang="en-US" sz="3000" dirty="0">
                <a:latin typeface="黑体" panose="02010609060101010101" pitchFamily="49" charset="-122"/>
                <a:ea typeface="黑体" panose="02010609060101010101" pitchFamily="49" charset="-122"/>
              </a:rPr>
              <a:t>应用层</a:t>
            </a:r>
            <a:r>
              <a:rPr lang="en-US" altLang="zh-CN" sz="3000" dirty="0">
                <a:latin typeface="黑体" panose="02010609060101010101" pitchFamily="49" charset="-122"/>
                <a:ea typeface="黑体" panose="02010609060101010101" pitchFamily="49" charset="-122"/>
              </a:rPr>
              <a:t>:</a:t>
            </a:r>
          </a:p>
        </p:txBody>
      </p:sp>
      <p:sp>
        <p:nvSpPr>
          <p:cNvPr id="34825" name="矩形 2"/>
          <p:cNvSpPr/>
          <p:nvPr/>
        </p:nvSpPr>
        <p:spPr>
          <a:xfrm>
            <a:off x="535623" y="2502535"/>
            <a:ext cx="8072437" cy="33464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dirty="0">
                <a:latin typeface="Times New Roman" panose="02020603050405020304" pitchFamily="18" charset="0"/>
                <a:ea typeface="宋体" panose="02010600030101010101" pitchFamily="2" charset="-122"/>
              </a:rPr>
              <a:t>应用层中包括各类用户界面显示设备以及其它管理设备等，这也是物联网系统结构的最高层。应用层根据用户的需求可以面向各类行业实际应用的管理平台和运行平台，并根据各种应用的特点集成相关的内容服务，如：智能交通系统、环境监测系统、远程医疗系统、智能工业系统、智能农业系统、智能校园等。</a:t>
            </a:r>
          </a:p>
        </p:txBody>
      </p:sp>
      <p:sp>
        <p:nvSpPr>
          <p:cNvPr id="3" name="灯片编号占位符 2"/>
          <p:cNvSpPr>
            <a:spLocks noGrp="1"/>
          </p:cNvSpPr>
          <p:nvPr>
            <p:ph type="sldNum" sz="quarter" idx="11"/>
          </p:nvPr>
        </p:nvSpPr>
        <p:spPr/>
        <p:txBody>
          <a:bodyPr/>
          <a:lstStyle/>
          <a:p>
            <a:fld id="{D6B47906-1CB0-4861-8A15-132F9C610BB8}" type="slidenum">
              <a:rPr lang="zh-CN" altLang="en-US" smtClean="0"/>
              <a:t>24</a:t>
            </a:fld>
            <a:endParaRPr lang="zh-CN" altLang="en-US"/>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4" name="Rectangle 2"/>
          <p:cNvSpPr txBox="1"/>
          <p:nvPr/>
        </p:nvSpPr>
        <p:spPr>
          <a:xfrm>
            <a:off x="500063" y="3357563"/>
            <a:ext cx="8072437" cy="2493962"/>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eaLnBrk="1" hangingPunct="1">
              <a:lnSpc>
                <a:spcPct val="150000"/>
              </a:lnSpc>
              <a:spcBef>
                <a:spcPct val="0"/>
              </a:spcBef>
              <a:buFont typeface="Wingdings" panose="05000000000000000000" pitchFamily="2" charset="2"/>
              <a:buChar char="p"/>
            </a:pPr>
            <a:r>
              <a:rPr lang="zh-CN" altLang="en-US" sz="3000" dirty="0">
                <a:latin typeface="黑体" panose="02010609060101010101" pitchFamily="49" charset="-122"/>
                <a:ea typeface="黑体" panose="02010609060101010101" pitchFamily="49" charset="-122"/>
              </a:rPr>
              <a:t> 感知技术</a:t>
            </a:r>
            <a:endParaRPr lang="en-US" altLang="zh-CN" sz="3000" dirty="0">
              <a:latin typeface="黑体" panose="02010609060101010101" pitchFamily="49" charset="-122"/>
              <a:ea typeface="黑体" panose="02010609060101010101" pitchFamily="49" charset="-122"/>
            </a:endParaRPr>
          </a:p>
          <a:p>
            <a:pPr marL="0" lvl="0" indent="0" algn="just" eaLnBrk="1" hangingPunct="1">
              <a:lnSpc>
                <a:spcPct val="150000"/>
              </a:lnSpc>
              <a:spcBef>
                <a:spcPct val="0"/>
              </a:spcBef>
              <a:buFont typeface="Wingdings" panose="05000000000000000000" pitchFamily="2" charset="2"/>
              <a:buChar char="p"/>
            </a:pPr>
            <a:r>
              <a:rPr lang="en-US" altLang="zh-CN" sz="3000" dirty="0">
                <a:latin typeface="黑体" panose="02010609060101010101" pitchFamily="49" charset="-122"/>
                <a:ea typeface="黑体" panose="02010609060101010101" pitchFamily="49" charset="-122"/>
              </a:rPr>
              <a:t> </a:t>
            </a:r>
            <a:r>
              <a:rPr lang="zh-CN" altLang="en-US" sz="3000" dirty="0">
                <a:latin typeface="黑体" panose="02010609060101010101" pitchFamily="49" charset="-122"/>
                <a:ea typeface="黑体" panose="02010609060101010101" pitchFamily="49" charset="-122"/>
              </a:rPr>
              <a:t>传输技术</a:t>
            </a:r>
            <a:endParaRPr lang="en-US" altLang="zh-CN" sz="3000" dirty="0">
              <a:latin typeface="黑体" panose="02010609060101010101" pitchFamily="49" charset="-122"/>
              <a:ea typeface="黑体" panose="02010609060101010101" pitchFamily="49" charset="-122"/>
            </a:endParaRPr>
          </a:p>
          <a:p>
            <a:pPr marL="0" lvl="0" indent="0" algn="just" eaLnBrk="1" hangingPunct="1">
              <a:lnSpc>
                <a:spcPct val="150000"/>
              </a:lnSpc>
              <a:spcBef>
                <a:spcPct val="0"/>
              </a:spcBef>
              <a:buFont typeface="Wingdings" panose="05000000000000000000" pitchFamily="2" charset="2"/>
              <a:buChar char="p"/>
            </a:pPr>
            <a:r>
              <a:rPr lang="zh-CN" altLang="en-US" sz="3000" dirty="0">
                <a:latin typeface="黑体" panose="02010609060101010101" pitchFamily="49" charset="-122"/>
                <a:ea typeface="黑体" panose="02010609060101010101" pitchFamily="49" charset="-122"/>
              </a:rPr>
              <a:t> 支撑技术</a:t>
            </a:r>
            <a:endParaRPr lang="en-US" altLang="zh-CN" sz="3000" dirty="0">
              <a:latin typeface="黑体" panose="02010609060101010101" pitchFamily="49" charset="-122"/>
              <a:ea typeface="黑体" panose="02010609060101010101" pitchFamily="49" charset="-122"/>
            </a:endParaRPr>
          </a:p>
          <a:p>
            <a:pPr marL="0" lvl="0" indent="0" algn="just" eaLnBrk="1" hangingPunct="1">
              <a:lnSpc>
                <a:spcPct val="150000"/>
              </a:lnSpc>
              <a:spcBef>
                <a:spcPct val="0"/>
              </a:spcBef>
              <a:buFont typeface="Wingdings" panose="05000000000000000000" pitchFamily="2" charset="2"/>
              <a:buChar char="p"/>
            </a:pPr>
            <a:r>
              <a:rPr lang="en-US" altLang="zh-CN" sz="3000" dirty="0">
                <a:latin typeface="黑体" panose="02010609060101010101" pitchFamily="49" charset="-122"/>
                <a:ea typeface="黑体" panose="02010609060101010101" pitchFamily="49" charset="-122"/>
              </a:rPr>
              <a:t> </a:t>
            </a:r>
            <a:r>
              <a:rPr lang="zh-CN" altLang="en-US" sz="3000" dirty="0">
                <a:latin typeface="黑体" panose="02010609060101010101" pitchFamily="49" charset="-122"/>
                <a:ea typeface="黑体" panose="02010609060101010101" pitchFamily="49" charset="-122"/>
              </a:rPr>
              <a:t>应用技术</a:t>
            </a:r>
            <a:endParaRPr lang="en-US" altLang="zh-CN" sz="3000" dirty="0">
              <a:latin typeface="黑体" panose="02010609060101010101" pitchFamily="49" charset="-122"/>
              <a:ea typeface="黑体" panose="02010609060101010101" pitchFamily="49" charset="-122"/>
            </a:endParaRPr>
          </a:p>
        </p:txBody>
      </p:sp>
      <p:sp>
        <p:nvSpPr>
          <p:cNvPr id="5" name="矩形 1"/>
          <p:cNvSpPr/>
          <p:nvPr/>
        </p:nvSpPr>
        <p:spPr>
          <a:xfrm>
            <a:off x="500063" y="1484313"/>
            <a:ext cx="8072437" cy="175418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228600" algn="just" eaLnBrk="1" hangingPunct="1">
              <a:lnSpc>
                <a:spcPct val="150000"/>
              </a:lnSpc>
              <a:spcBef>
                <a:spcPct val="0"/>
              </a:spcBef>
              <a:buNone/>
            </a:pPr>
            <a:r>
              <a:rPr lang="en-US" altLang="zh-CN" sz="2400" dirty="0">
                <a:latin typeface="Times New Roman" panose="02020603050405020304" pitchFamily="18" charset="0"/>
                <a:ea typeface="宋体" panose="02010600030101010101" pitchFamily="2" charset="-122"/>
              </a:rPr>
              <a:t>     </a:t>
            </a:r>
            <a:r>
              <a:rPr lang="zh-CN" altLang="zh-CN" sz="2400" dirty="0">
                <a:latin typeface="Times New Roman" panose="02020603050405020304" pitchFamily="18" charset="0"/>
                <a:ea typeface="宋体" panose="02010600030101010101" pitchFamily="2" charset="-122"/>
              </a:rPr>
              <a:t>物联网是一种复杂、多样的系统技术。从物联网技术体系结构角度解读物联网，可以将支持物联网的技术分为四个层次：感知技术、传输技术、支撑技术、应用技术。</a:t>
            </a:r>
            <a:endParaRPr lang="zh-CN" altLang="zh-CN" dirty="0">
              <a:latin typeface="Times New Roman" panose="02020603050405020304" pitchFamily="18" charset="0"/>
              <a:ea typeface="宋体" panose="02010600030101010101" pitchFamily="2" charset="-122"/>
            </a:endParaRPr>
          </a:p>
        </p:txBody>
      </p:sp>
      <p:sp>
        <p:nvSpPr>
          <p:cNvPr id="2" name="灯片编号占位符 1"/>
          <p:cNvSpPr>
            <a:spLocks noGrp="1"/>
          </p:cNvSpPr>
          <p:nvPr>
            <p:ph type="sldNum" sz="quarter" idx="11"/>
          </p:nvPr>
        </p:nvSpPr>
        <p:spPr/>
        <p:txBody>
          <a:bodyPr/>
          <a:lstStyle/>
          <a:p>
            <a:fld id="{D6B47906-1CB0-4861-8A15-132F9C610BB8}" type="slidenum">
              <a:rPr lang="zh-CN" altLang="en-US" smtClean="0"/>
              <a:t>25</a:t>
            </a:fld>
            <a:endParaRPr lang="zh-CN" altLang="en-US"/>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65544" name="Rectangle 2"/>
          <p:cNvSpPr txBox="1"/>
          <p:nvPr/>
        </p:nvSpPr>
        <p:spPr>
          <a:xfrm>
            <a:off x="500063" y="1428750"/>
            <a:ext cx="8072437" cy="676275"/>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eaLnBrk="1" hangingPunct="1">
              <a:spcBef>
                <a:spcPct val="0"/>
              </a:spcBef>
              <a:buFont typeface="Wingdings" panose="05000000000000000000" pitchFamily="2" charset="2"/>
              <a:buChar char="p"/>
            </a:pPr>
            <a:r>
              <a:rPr lang="zh-CN" altLang="en-US" sz="3000" dirty="0">
                <a:latin typeface="黑体" panose="02010609060101010101" pitchFamily="49" charset="-122"/>
                <a:ea typeface="黑体" panose="02010609060101010101" pitchFamily="49" charset="-122"/>
              </a:rPr>
              <a:t> 感知技术</a:t>
            </a:r>
            <a:endParaRPr lang="en-US" altLang="zh-CN" sz="3000" dirty="0">
              <a:latin typeface="黑体" panose="02010609060101010101" pitchFamily="49" charset="-122"/>
              <a:ea typeface="黑体" panose="02010609060101010101" pitchFamily="49" charset="-122"/>
            </a:endParaRPr>
          </a:p>
        </p:txBody>
      </p:sp>
      <p:sp>
        <p:nvSpPr>
          <p:cNvPr id="65545" name="矩形 2"/>
          <p:cNvSpPr/>
          <p:nvPr/>
        </p:nvSpPr>
        <p:spPr>
          <a:xfrm>
            <a:off x="500063" y="2200275"/>
            <a:ext cx="8072437" cy="16843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dirty="0">
                <a:latin typeface="Times New Roman" panose="02020603050405020304" pitchFamily="18" charset="0"/>
                <a:ea typeface="宋体" panose="02010600030101010101" pitchFamily="2" charset="-122"/>
              </a:rPr>
              <a:t>感知技术是指能够用于物联网底层感知信息的技术。它包括射频识别（</a:t>
            </a:r>
            <a:r>
              <a:rPr lang="en-US" altLang="zh-CN" sz="2400" dirty="0">
                <a:latin typeface="Times New Roman" panose="02020603050405020304" pitchFamily="18" charset="0"/>
                <a:ea typeface="宋体" panose="02010600030101010101" pitchFamily="2" charset="-122"/>
              </a:rPr>
              <a:t>RFID</a:t>
            </a:r>
            <a:r>
              <a:rPr lang="zh-CN" altLang="en-US" sz="2400" dirty="0">
                <a:latin typeface="Times New Roman" panose="02020603050405020304" pitchFamily="18" charset="0"/>
                <a:ea typeface="宋体" panose="02010600030101010101" pitchFamily="2" charset="-122"/>
              </a:rPr>
              <a:t>）技术、传感器技术、</a:t>
            </a:r>
            <a:r>
              <a:rPr lang="en-US" altLang="zh-CN" sz="2400" dirty="0">
                <a:latin typeface="Times New Roman" panose="02020603050405020304" pitchFamily="18" charset="0"/>
                <a:ea typeface="宋体" panose="02010600030101010101" pitchFamily="2" charset="-122"/>
              </a:rPr>
              <a:t>GPS</a:t>
            </a:r>
            <a:r>
              <a:rPr lang="zh-CN" altLang="en-US" sz="2400" dirty="0">
                <a:latin typeface="Times New Roman" panose="02020603050405020304" pitchFamily="18" charset="0"/>
                <a:ea typeface="宋体" panose="02010600030101010101" pitchFamily="2" charset="-122"/>
              </a:rPr>
              <a:t>定位技术、多媒体信息采集技术及二维码技术等。</a:t>
            </a:r>
          </a:p>
        </p:txBody>
      </p:sp>
      <p:sp>
        <p:nvSpPr>
          <p:cNvPr id="2" name="灯片编号占位符 1"/>
          <p:cNvSpPr>
            <a:spLocks noGrp="1"/>
          </p:cNvSpPr>
          <p:nvPr>
            <p:ph type="sldNum" sz="quarter" idx="11"/>
          </p:nvPr>
        </p:nvSpPr>
        <p:spPr/>
        <p:txBody>
          <a:bodyPr/>
          <a:lstStyle/>
          <a:p>
            <a:fld id="{D6B47906-1CB0-4861-8A15-132F9C610BB8}" type="slidenum">
              <a:rPr lang="zh-CN" altLang="en-US" smtClean="0"/>
              <a:t>26</a:t>
            </a:fld>
            <a:endParaRPr lang="zh-CN" altLang="en-US"/>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67592" name="矩形 2"/>
          <p:cNvSpPr/>
          <p:nvPr/>
        </p:nvSpPr>
        <p:spPr>
          <a:xfrm>
            <a:off x="500063" y="1412875"/>
            <a:ext cx="8072437" cy="17541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zh-CN" sz="2400" b="1" dirty="0">
                <a:latin typeface="Times New Roman" panose="02020603050405020304" pitchFamily="18" charset="0"/>
                <a:ea typeface="宋体" panose="02010600030101010101" pitchFamily="2" charset="-122"/>
              </a:rPr>
              <a:t>射频识别技术</a:t>
            </a:r>
            <a:r>
              <a:rPr lang="zh-CN" altLang="en-US" sz="2400" dirty="0">
                <a:latin typeface="Times New Roman" panose="02020603050405020304" pitchFamily="18" charset="0"/>
                <a:ea typeface="宋体" panose="02010600030101010101" pitchFamily="2" charset="-122"/>
              </a:rPr>
              <a:t>：</a:t>
            </a:r>
            <a:r>
              <a:rPr lang="zh-CN" altLang="zh-CN" sz="2400" dirty="0">
                <a:latin typeface="Times New Roman" panose="02020603050405020304" pitchFamily="18" charset="0"/>
                <a:ea typeface="宋体" panose="02010600030101010101" pitchFamily="2" charset="-122"/>
              </a:rPr>
              <a:t>它是物联网中让物品“开口说话”的关键技术，</a:t>
            </a:r>
            <a:r>
              <a:rPr lang="zh-CN" altLang="en-US" sz="2400" dirty="0">
                <a:latin typeface="Times New Roman" panose="02020603050405020304" pitchFamily="18" charset="0"/>
                <a:ea typeface="宋体" panose="02010600030101010101" pitchFamily="2" charset="-122"/>
              </a:rPr>
              <a:t>工业界经常将</a:t>
            </a:r>
            <a:r>
              <a:rPr lang="en-US" altLang="zh-CN" sz="2400" dirty="0">
                <a:latin typeface="Times New Roman" panose="02020603050405020304" pitchFamily="18" charset="0"/>
                <a:ea typeface="宋体" panose="02010600030101010101" pitchFamily="2" charset="-122"/>
              </a:rPr>
              <a:t>RFID</a:t>
            </a:r>
            <a:r>
              <a:rPr lang="zh-CN" altLang="en-US" sz="2400" dirty="0">
                <a:latin typeface="Times New Roman" panose="02020603050405020304" pitchFamily="18" charset="0"/>
                <a:ea typeface="宋体" panose="02010600030101010101" pitchFamily="2" charset="-122"/>
              </a:rPr>
              <a:t>系统分为标签（</a:t>
            </a:r>
            <a:r>
              <a:rPr lang="en-US" altLang="zh-CN" sz="2400" dirty="0">
                <a:latin typeface="Times New Roman" panose="02020603050405020304" pitchFamily="18" charset="0"/>
                <a:ea typeface="宋体" panose="02010600030101010101" pitchFamily="2" charset="-122"/>
              </a:rPr>
              <a:t>Tag</a:t>
            </a:r>
            <a:r>
              <a:rPr lang="zh-CN" altLang="en-US" sz="2400" dirty="0">
                <a:latin typeface="Times New Roman" panose="02020603050405020304" pitchFamily="18" charset="0"/>
                <a:ea typeface="宋体" panose="02010600030101010101" pitchFamily="2" charset="-122"/>
              </a:rPr>
              <a:t>），阅读器（</a:t>
            </a:r>
            <a:r>
              <a:rPr lang="en-US" altLang="zh-CN" sz="2400" dirty="0">
                <a:latin typeface="Times New Roman" panose="02020603050405020304" pitchFamily="18" charset="0"/>
                <a:ea typeface="宋体" panose="02010600030101010101" pitchFamily="2" charset="-122"/>
              </a:rPr>
              <a:t>Reader</a:t>
            </a:r>
            <a:r>
              <a:rPr lang="zh-CN" altLang="en-US" sz="2400" dirty="0">
                <a:latin typeface="Times New Roman" panose="02020603050405020304" pitchFamily="18" charset="0"/>
                <a:ea typeface="宋体" panose="02010600030101010101" pitchFamily="2" charset="-122"/>
              </a:rPr>
              <a:t>）和天线（</a:t>
            </a:r>
            <a:r>
              <a:rPr lang="en-US" altLang="zh-CN" sz="2400" dirty="0">
                <a:latin typeface="Times New Roman" panose="02020603050405020304" pitchFamily="18" charset="0"/>
                <a:ea typeface="宋体" panose="02010600030101010101" pitchFamily="2" charset="-122"/>
              </a:rPr>
              <a:t>Antenna</a:t>
            </a:r>
            <a:r>
              <a:rPr lang="zh-CN" altLang="en-US" sz="2400" dirty="0">
                <a:latin typeface="Times New Roman" panose="02020603050405020304" pitchFamily="18" charset="0"/>
                <a:ea typeface="宋体" panose="02010600030101010101" pitchFamily="2" charset="-122"/>
              </a:rPr>
              <a:t>）三大组件。</a:t>
            </a:r>
          </a:p>
        </p:txBody>
      </p:sp>
      <p:pic>
        <p:nvPicPr>
          <p:cNvPr id="67593" name="Picture 2"/>
          <p:cNvPicPr>
            <a:picLocks noChangeAspect="1"/>
          </p:cNvPicPr>
          <p:nvPr/>
        </p:nvPicPr>
        <p:blipFill>
          <a:blip r:embed="rId2"/>
          <a:stretch>
            <a:fillRect/>
          </a:stretch>
        </p:blipFill>
        <p:spPr>
          <a:xfrm>
            <a:off x="468313" y="3367088"/>
            <a:ext cx="7815262" cy="2006600"/>
          </a:xfrm>
          <a:prstGeom prst="rect">
            <a:avLst/>
          </a:prstGeom>
          <a:noFill/>
          <a:ln w="9525">
            <a:noFill/>
          </a:ln>
        </p:spPr>
      </p:pic>
      <p:sp>
        <p:nvSpPr>
          <p:cNvPr id="2" name="灯片编号占位符 1"/>
          <p:cNvSpPr>
            <a:spLocks noGrp="1"/>
          </p:cNvSpPr>
          <p:nvPr>
            <p:ph type="sldNum" sz="quarter" idx="11"/>
          </p:nvPr>
        </p:nvSpPr>
        <p:spPr/>
        <p:txBody>
          <a:bodyPr/>
          <a:lstStyle/>
          <a:p>
            <a:fld id="{D6B47906-1CB0-4861-8A15-132F9C610BB8}" type="slidenum">
              <a:rPr lang="zh-CN" altLang="en-US" smtClean="0"/>
              <a:t>27</a:t>
            </a:fld>
            <a:endParaRPr lang="zh-CN" altLang="en-US"/>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69640" name="矩形 2"/>
          <p:cNvSpPr/>
          <p:nvPr/>
        </p:nvSpPr>
        <p:spPr>
          <a:xfrm>
            <a:off x="500063" y="1666875"/>
            <a:ext cx="8072437" cy="33464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Times New Roman" panose="02020603050405020304" pitchFamily="18" charset="0"/>
                <a:ea typeface="宋体" panose="02010600030101010101" pitchFamily="2" charset="-122"/>
              </a:rPr>
              <a:t>传感器技术：</a:t>
            </a:r>
            <a:endParaRPr lang="en-US" altLang="zh-CN" sz="2400" b="1" dirty="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None/>
            </a:pPr>
            <a:r>
              <a:rPr lang="zh-CN" altLang="en-US" sz="2400" dirty="0">
                <a:latin typeface="Times New Roman" panose="02020603050405020304" pitchFamily="18" charset="0"/>
                <a:ea typeface="宋体" panose="02010600030101010101" pitchFamily="2" charset="-122"/>
              </a:rPr>
              <a:t>在物联网中，传感技术主要负责接收物品“讲话”的内容。传感技术是关于从自然信源获取信息，并对之进行处理、变换和识别的一门多学科交叉的现代科学与工程技术，它涉及传感器、信息处理和识别的规划设计、开发、制造、测试、应用及评价改进等活动。</a:t>
            </a:r>
          </a:p>
        </p:txBody>
      </p:sp>
      <p:sp>
        <p:nvSpPr>
          <p:cNvPr id="2" name="灯片编号占位符 1"/>
          <p:cNvSpPr>
            <a:spLocks noGrp="1"/>
          </p:cNvSpPr>
          <p:nvPr>
            <p:ph type="sldNum" sz="quarter" idx="11"/>
          </p:nvPr>
        </p:nvSpPr>
        <p:spPr/>
        <p:txBody>
          <a:bodyPr/>
          <a:lstStyle/>
          <a:p>
            <a:fld id="{D6B47906-1CB0-4861-8A15-132F9C610BB8}" type="slidenum">
              <a:rPr lang="zh-CN" altLang="en-US" smtClean="0"/>
              <a:t>28</a:t>
            </a:fld>
            <a:endParaRPr lang="zh-CN" altLang="en-US"/>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71688" name="矩形 2"/>
          <p:cNvSpPr/>
          <p:nvPr/>
        </p:nvSpPr>
        <p:spPr>
          <a:xfrm>
            <a:off x="500063" y="1666875"/>
            <a:ext cx="8072437" cy="33464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en-US" altLang="zh-CN" sz="2400" b="1" dirty="0">
                <a:latin typeface="Times New Roman" panose="02020603050405020304" pitchFamily="18" charset="0"/>
                <a:ea typeface="宋体" panose="02010600030101010101" pitchFamily="2" charset="-122"/>
              </a:rPr>
              <a:t>GPS</a:t>
            </a:r>
            <a:r>
              <a:rPr lang="zh-CN" altLang="en-US" sz="2400" b="1" dirty="0">
                <a:latin typeface="Times New Roman" panose="02020603050405020304" pitchFamily="18" charset="0"/>
                <a:ea typeface="宋体" panose="02010600030101010101" pitchFamily="2" charset="-122"/>
              </a:rPr>
              <a:t>与物联网定位技术：</a:t>
            </a:r>
            <a:endParaRPr lang="en-US" altLang="zh-CN" sz="2400" b="1" dirty="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None/>
            </a:pPr>
            <a:r>
              <a:rPr lang="en-US" altLang="zh-CN" sz="2400" dirty="0">
                <a:latin typeface="Times New Roman" panose="02020603050405020304" pitchFamily="18" charset="0"/>
                <a:ea typeface="宋体" panose="02010600030101010101" pitchFamily="2" charset="-122"/>
              </a:rPr>
              <a:t>GPS</a:t>
            </a:r>
            <a:r>
              <a:rPr lang="zh-CN" altLang="en-US" sz="2400" dirty="0">
                <a:latin typeface="Times New Roman" panose="02020603050405020304" pitchFamily="18" charset="0"/>
                <a:ea typeface="宋体" panose="02010600030101010101" pitchFamily="2" charset="-122"/>
              </a:rPr>
              <a:t>技术又称为全球定位系统，是具有海、陆、空全方位实时三维导航与定位能力的新一代卫星导航与定位系统。</a:t>
            </a:r>
            <a:r>
              <a:rPr lang="en-US" altLang="zh-CN" sz="2400" dirty="0">
                <a:latin typeface="Times New Roman" panose="02020603050405020304" pitchFamily="18" charset="0"/>
                <a:ea typeface="宋体" panose="02010600030101010101" pitchFamily="2" charset="-122"/>
              </a:rPr>
              <a:t>GPS</a:t>
            </a:r>
            <a:r>
              <a:rPr lang="zh-CN" altLang="en-US" sz="2400" dirty="0">
                <a:latin typeface="Times New Roman" panose="02020603050405020304" pitchFamily="18" charset="0"/>
                <a:ea typeface="宋体" panose="02010600030101010101" pitchFamily="2" charset="-122"/>
              </a:rPr>
              <a:t>作为移动感知技术，是物联网延伸到移动物体采集移动物体信息的重要技术，更是物流智能化、智能交通的重要技术。</a:t>
            </a:r>
          </a:p>
        </p:txBody>
      </p:sp>
      <p:sp>
        <p:nvSpPr>
          <p:cNvPr id="2" name="灯片编号占位符 1"/>
          <p:cNvSpPr>
            <a:spLocks noGrp="1"/>
          </p:cNvSpPr>
          <p:nvPr>
            <p:ph type="sldNum" sz="quarter" idx="11"/>
          </p:nvPr>
        </p:nvSpPr>
        <p:spPr/>
        <p:txBody>
          <a:bodyPr/>
          <a:lstStyle/>
          <a:p>
            <a:fld id="{D6B47906-1CB0-4861-8A15-132F9C610BB8}" type="slidenum">
              <a:rPr lang="zh-CN" altLang="en-US" smtClean="0"/>
              <a:t>29</a:t>
            </a:fld>
            <a:endParaRPr lang="zh-CN" alt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本讲内容</a:t>
            </a:r>
            <a:endParaRPr lang="zh-CN" altLang="en-US" dirty="0"/>
          </a:p>
        </p:txBody>
      </p:sp>
      <p:sp>
        <p:nvSpPr>
          <p:cNvPr id="3" name="内容占位符 2"/>
          <p:cNvSpPr>
            <a:spLocks noGrp="1"/>
          </p:cNvSpPr>
          <p:nvPr>
            <p:ph idx="1"/>
          </p:nvPr>
        </p:nvSpPr>
        <p:spPr/>
        <p:txBody>
          <a:bodyPr/>
          <a:lstStyle/>
          <a:p>
            <a:r>
              <a:rPr lang="zh-CN" altLang="en-US" dirty="0" smtClean="0"/>
              <a:t>物联网的概念</a:t>
            </a:r>
            <a:endParaRPr lang="en-US" altLang="zh-CN" dirty="0" smtClean="0"/>
          </a:p>
          <a:p>
            <a:r>
              <a:rPr lang="zh-CN" altLang="en-US" dirty="0" smtClean="0">
                <a:sym typeface="+mn-ea"/>
              </a:rPr>
              <a:t>物联网的历史与现状</a:t>
            </a:r>
            <a:endParaRPr lang="en-US" altLang="zh-CN" dirty="0"/>
          </a:p>
          <a:p>
            <a:r>
              <a:rPr lang="zh-CN" altLang="en-US" dirty="0" smtClean="0">
                <a:sym typeface="+mn-ea"/>
              </a:rPr>
              <a:t>物联网的未来</a:t>
            </a:r>
            <a:endParaRPr lang="en-US" altLang="zh-CN" dirty="0" smtClean="0"/>
          </a:p>
          <a:p>
            <a:r>
              <a:rPr lang="zh-CN" altLang="en-US" dirty="0" smtClean="0"/>
              <a:t>物联网的特点及结构</a:t>
            </a:r>
            <a:endParaRPr lang="en-US" altLang="zh-CN" dirty="0" smtClean="0"/>
          </a:p>
          <a:p>
            <a:r>
              <a:rPr lang="zh-CN" altLang="en-US" dirty="0" smtClean="0"/>
              <a:t>物联网的关键技术</a:t>
            </a:r>
            <a:endParaRPr lang="en-US" altLang="zh-CN" dirty="0" smtClean="0"/>
          </a:p>
          <a:p>
            <a:r>
              <a:rPr lang="zh-CN" altLang="en-US" dirty="0" smtClean="0"/>
              <a:t>物联网应用案例分析</a:t>
            </a:r>
            <a:endParaRPr lang="zh-CN" altLang="en-US" dirty="0"/>
          </a:p>
        </p:txBody>
      </p:sp>
      <p:sp>
        <p:nvSpPr>
          <p:cNvPr id="4" name="灯片编号占位符 3"/>
          <p:cNvSpPr>
            <a:spLocks noGrp="1"/>
          </p:cNvSpPr>
          <p:nvPr>
            <p:ph type="sldNum" sz="quarter" idx="11"/>
          </p:nvPr>
        </p:nvSpPr>
        <p:spPr/>
        <p:txBody>
          <a:bodyPr/>
          <a:lstStyle/>
          <a:p>
            <a:fld id="{D6B47906-1CB0-4861-8A15-132F9C610BB8}" type="slidenum">
              <a:rPr lang="zh-CN" altLang="en-US" smtClean="0"/>
              <a:t>3</a:t>
            </a:fld>
            <a:endParaRPr lang="zh-CN" altLang="en-US"/>
          </a:p>
        </p:txBody>
      </p:sp>
    </p:spTree>
    <p:extLst>
      <p:ext uri="{BB962C8B-B14F-4D97-AF65-F5344CB8AC3E}">
        <p14:creationId xmlns:p14="http://schemas.microsoft.com/office/powerpoint/2010/main" val="347741838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73736" name="矩形 2"/>
          <p:cNvSpPr/>
          <p:nvPr/>
        </p:nvSpPr>
        <p:spPr>
          <a:xfrm>
            <a:off x="500063" y="1412875"/>
            <a:ext cx="8072437" cy="33464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Times New Roman" panose="02020603050405020304" pitchFamily="18" charset="0"/>
                <a:ea typeface="宋体" panose="02010600030101010101" pitchFamily="2" charset="-122"/>
              </a:rPr>
              <a:t>多媒体信息采集与处理技术：</a:t>
            </a:r>
            <a:endParaRPr lang="en-US" altLang="zh-CN" sz="2400" b="1" dirty="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None/>
            </a:pPr>
            <a:r>
              <a:rPr lang="zh-CN" altLang="en-US" sz="2400" dirty="0">
                <a:latin typeface="Times New Roman" panose="02020603050405020304" pitchFamily="18" charset="0"/>
                <a:ea typeface="宋体" panose="02010600030101010101" pitchFamily="2" charset="-122"/>
              </a:rPr>
              <a:t>多媒体信息采集技术就是使用各种摄像头、相机、麦克风等设备采集视频、音频、图像等信息；并且将这些采集到的信息进行抽取、挖掘和处理，将非结构化的信息从大量的采集到的信息中抽取出来，然后保存到结构化的数据库中，从而为各种信息服务系统提供数据输入的整个过程</a:t>
            </a:r>
            <a:r>
              <a:rPr lang="zh-CN" altLang="en-US" sz="2400" b="1"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p:txBody>
      </p:sp>
      <p:sp>
        <p:nvSpPr>
          <p:cNvPr id="2" name="灯片编号占位符 1"/>
          <p:cNvSpPr>
            <a:spLocks noGrp="1"/>
          </p:cNvSpPr>
          <p:nvPr>
            <p:ph type="sldNum" sz="quarter" idx="11"/>
          </p:nvPr>
        </p:nvSpPr>
        <p:spPr/>
        <p:txBody>
          <a:bodyPr/>
          <a:lstStyle/>
          <a:p>
            <a:fld id="{D6B47906-1CB0-4861-8A15-132F9C610BB8}" type="slidenum">
              <a:rPr lang="zh-CN" altLang="en-US" smtClean="0"/>
              <a:t>30</a:t>
            </a:fld>
            <a:endParaRPr lang="zh-CN" altLang="en-US"/>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75784" name="矩形 2"/>
          <p:cNvSpPr/>
          <p:nvPr/>
        </p:nvSpPr>
        <p:spPr>
          <a:xfrm>
            <a:off x="500063" y="1228725"/>
            <a:ext cx="8072437" cy="50783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Times New Roman" panose="02020603050405020304" pitchFamily="18" charset="0"/>
                <a:ea typeface="宋体" panose="02010600030101010101" pitchFamily="2" charset="-122"/>
              </a:rPr>
              <a:t>二维码技术：</a:t>
            </a:r>
            <a:endParaRPr lang="en-US" altLang="zh-CN" sz="2400" b="1" dirty="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None/>
            </a:pPr>
            <a:r>
              <a:rPr lang="zh-CN" altLang="en-US" sz="2400" dirty="0">
                <a:latin typeface="Times New Roman" panose="02020603050405020304" pitchFamily="18" charset="0"/>
                <a:ea typeface="宋体" panose="02010600030101010101" pitchFamily="2" charset="-122"/>
              </a:rPr>
              <a:t>二维码是采用某种特定的</a:t>
            </a:r>
            <a:r>
              <a:rPr lang="zh-CN" altLang="en-US" sz="2400" dirty="0" smtClean="0">
                <a:latin typeface="Times New Roman" panose="02020603050405020304" pitchFamily="18" charset="0"/>
                <a:ea typeface="宋体" panose="02010600030101010101" pitchFamily="2" charset="-122"/>
              </a:rPr>
              <a:t>几何图形，按</a:t>
            </a:r>
            <a:r>
              <a:rPr lang="zh-CN" altLang="en-US" sz="2400" dirty="0">
                <a:latin typeface="Times New Roman" panose="02020603050405020304" pitchFamily="18" charset="0"/>
                <a:ea typeface="宋体" panose="02010600030101010101" pitchFamily="2" charset="-122"/>
              </a:rPr>
              <a:t>一定规律在平面（二维方向上）分布的黑白相间的图形记录数据符号信息；在代码编制上巧妙地利用构成计算机内部逻辑基础的“</a:t>
            </a:r>
            <a:r>
              <a:rPr lang="en-US" altLang="zh-CN" sz="2400" dirty="0">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比特流的概念，使用若干个与二进制相对应的几何形体来表示文字数值信息，通过图象输入设备或光电扫描设备自动识读以实现信息自动处理；二维条码</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二维码能够在横向和纵向两个方位同时表达信息，能在很小的面积内表达大量的信息。</a:t>
            </a:r>
          </a:p>
        </p:txBody>
      </p:sp>
      <p:sp>
        <p:nvSpPr>
          <p:cNvPr id="2" name="灯片编号占位符 1"/>
          <p:cNvSpPr>
            <a:spLocks noGrp="1"/>
          </p:cNvSpPr>
          <p:nvPr>
            <p:ph type="sldNum" sz="quarter" idx="11"/>
          </p:nvPr>
        </p:nvSpPr>
        <p:spPr/>
        <p:txBody>
          <a:bodyPr/>
          <a:lstStyle/>
          <a:p>
            <a:fld id="{D6B47906-1CB0-4861-8A15-132F9C610BB8}" type="slidenum">
              <a:rPr lang="zh-CN" altLang="en-US" smtClean="0"/>
              <a:t>31</a:t>
            </a:fld>
            <a:endParaRPr lang="zh-CN" altLang="en-US"/>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77832" name="Rectangle 2"/>
          <p:cNvSpPr txBox="1"/>
          <p:nvPr/>
        </p:nvSpPr>
        <p:spPr>
          <a:xfrm>
            <a:off x="500063" y="1428750"/>
            <a:ext cx="8072437" cy="676275"/>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eaLnBrk="1" hangingPunct="1">
              <a:spcBef>
                <a:spcPct val="0"/>
              </a:spcBef>
              <a:buFont typeface="Wingdings" panose="05000000000000000000" pitchFamily="2" charset="2"/>
              <a:buChar char="p"/>
            </a:pPr>
            <a:r>
              <a:rPr lang="zh-CN" altLang="en-US" sz="3000" dirty="0">
                <a:latin typeface="黑体" panose="02010609060101010101" pitchFamily="49" charset="-122"/>
                <a:ea typeface="黑体" panose="02010609060101010101" pitchFamily="49" charset="-122"/>
              </a:rPr>
              <a:t> 传输技术</a:t>
            </a:r>
            <a:endParaRPr lang="en-US" altLang="zh-CN" sz="3000" dirty="0">
              <a:latin typeface="黑体" panose="02010609060101010101" pitchFamily="49" charset="-122"/>
              <a:ea typeface="黑体" panose="02010609060101010101" pitchFamily="49" charset="-122"/>
            </a:endParaRPr>
          </a:p>
        </p:txBody>
      </p:sp>
      <p:sp>
        <p:nvSpPr>
          <p:cNvPr id="77833" name="矩形 2"/>
          <p:cNvSpPr/>
          <p:nvPr/>
        </p:nvSpPr>
        <p:spPr>
          <a:xfrm>
            <a:off x="500063" y="2200275"/>
            <a:ext cx="8072437" cy="175323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dirty="0">
                <a:latin typeface="Times New Roman" panose="02020603050405020304" pitchFamily="18" charset="0"/>
                <a:ea typeface="宋体" panose="02010600030101010101" pitchFamily="2" charset="-122"/>
              </a:rPr>
              <a:t>传输技术是指能够汇聚感知数据，并实现物联网数据传输的技术，它包括</a:t>
            </a:r>
            <a:r>
              <a:rPr lang="zh-CN" altLang="en-US" sz="2400" dirty="0">
                <a:latin typeface="Times New Roman" panose="02020603050405020304" pitchFamily="18" charset="0"/>
                <a:ea typeface="宋体" panose="02010600030101010101" pitchFamily="2" charset="-122"/>
                <a:sym typeface="+mn-ea"/>
              </a:rPr>
              <a:t>互联网、</a:t>
            </a:r>
            <a:r>
              <a:rPr lang="zh-CN" altLang="en-US" sz="2400" dirty="0">
                <a:latin typeface="Times New Roman" panose="02020603050405020304" pitchFamily="18" charset="0"/>
                <a:ea typeface="宋体" panose="02010600030101010101" pitchFamily="2" charset="-122"/>
              </a:rPr>
              <a:t>移动通信网、无线网络、卫星通信、短距离无线通信等。</a:t>
            </a:r>
          </a:p>
        </p:txBody>
      </p:sp>
      <p:sp>
        <p:nvSpPr>
          <p:cNvPr id="2" name="灯片编号占位符 1"/>
          <p:cNvSpPr>
            <a:spLocks noGrp="1"/>
          </p:cNvSpPr>
          <p:nvPr>
            <p:ph type="sldNum" sz="quarter" idx="11"/>
          </p:nvPr>
        </p:nvSpPr>
        <p:spPr/>
        <p:txBody>
          <a:bodyPr/>
          <a:lstStyle/>
          <a:p>
            <a:fld id="{D6B47906-1CB0-4861-8A15-132F9C610BB8}" type="slidenum">
              <a:rPr lang="zh-CN" altLang="en-US" smtClean="0"/>
              <a:t>32</a:t>
            </a:fld>
            <a:endParaRPr lang="zh-CN" altLang="en-US"/>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81928" name="矩形 2"/>
          <p:cNvSpPr/>
          <p:nvPr/>
        </p:nvSpPr>
        <p:spPr>
          <a:xfrm>
            <a:off x="500063" y="1412875"/>
            <a:ext cx="8072437" cy="3416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Times New Roman" panose="02020603050405020304" pitchFamily="18" charset="0"/>
                <a:ea typeface="宋体" panose="02010600030101010101" pitchFamily="2" charset="-122"/>
              </a:rPr>
              <a:t>互联网（</a:t>
            </a:r>
            <a:r>
              <a:rPr lang="en-US" altLang="zh-CN" sz="2400" b="1" dirty="0">
                <a:latin typeface="Times New Roman" panose="02020603050405020304" pitchFamily="18" charset="0"/>
                <a:ea typeface="宋体" panose="02010600030101010101" pitchFamily="2" charset="-122"/>
              </a:rPr>
              <a:t>Internet</a:t>
            </a:r>
            <a:r>
              <a:rPr lang="zh-CN" altLang="en-US"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None/>
            </a:pPr>
            <a:r>
              <a:rPr lang="zh-CN" altLang="en-US" sz="2400" dirty="0">
                <a:latin typeface="Times New Roman" panose="02020603050405020304" pitchFamily="18" charset="0"/>
                <a:ea typeface="宋体" panose="02010600030101010101" pitchFamily="2" charset="-122"/>
              </a:rPr>
              <a:t>即广域网、局域网及单机按照一定的通讯协议组成的国际计算机网络。互联网是指将两台计算机或者是两台以上的计算机终端、客户端、服务端通过计算机信息技术的手段互相联系起来的结果，人们可以与远在千里之外的朋友相互发送邮件、共同完成一项工作、共同娱乐。</a:t>
            </a:r>
          </a:p>
        </p:txBody>
      </p:sp>
      <p:sp>
        <p:nvSpPr>
          <p:cNvPr id="2" name="灯片编号占位符 1"/>
          <p:cNvSpPr>
            <a:spLocks noGrp="1"/>
          </p:cNvSpPr>
          <p:nvPr>
            <p:ph type="sldNum" sz="quarter" idx="11"/>
          </p:nvPr>
        </p:nvSpPr>
        <p:spPr/>
        <p:txBody>
          <a:bodyPr/>
          <a:lstStyle/>
          <a:p>
            <a:fld id="{D6B47906-1CB0-4861-8A15-132F9C610BB8}" type="slidenum">
              <a:rPr lang="zh-CN" altLang="en-US" smtClean="0"/>
              <a:t>33</a:t>
            </a:fld>
            <a:endParaRPr lang="zh-CN" altLang="en-US"/>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79880" name="矩形 2"/>
          <p:cNvSpPr/>
          <p:nvPr/>
        </p:nvSpPr>
        <p:spPr>
          <a:xfrm>
            <a:off x="500063" y="1412875"/>
            <a:ext cx="8072437" cy="341503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Times New Roman" panose="02020603050405020304" pitchFamily="18" charset="0"/>
                <a:ea typeface="宋体" panose="02010600030101010101" pitchFamily="2" charset="-122"/>
              </a:rPr>
              <a:t>移动通信网</a:t>
            </a:r>
            <a:r>
              <a:rPr lang="en-US" altLang="zh-CN" sz="2400" b="1" dirty="0">
                <a:latin typeface="Times New Roman" panose="02020603050405020304" pitchFamily="18" charset="0"/>
                <a:ea typeface="宋体" panose="02010600030101010101" pitchFamily="2" charset="-122"/>
              </a:rPr>
              <a:t>(Mobile communication network)</a:t>
            </a:r>
            <a:r>
              <a:rPr lang="zh-CN" altLang="en-US"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None/>
            </a:pPr>
            <a:r>
              <a:rPr lang="zh-CN" altLang="en-US" sz="2400" dirty="0">
                <a:latin typeface="Times New Roman" panose="02020603050405020304" pitchFamily="18" charset="0"/>
                <a:ea typeface="宋体" panose="02010600030101010101" pitchFamily="2" charset="-122"/>
              </a:rPr>
              <a:t>移动通信系统由两部分组成：空间系统和地面系统</a:t>
            </a:r>
            <a:r>
              <a:rPr lang="zh-CN" altLang="en-US" sz="2400" dirty="0" smtClean="0">
                <a:latin typeface="Times New Roman" panose="02020603050405020304" pitchFamily="18" charset="0"/>
                <a:ea typeface="宋体" panose="02010600030101010101" pitchFamily="2" charset="-122"/>
              </a:rPr>
              <a:t>（移动</a:t>
            </a:r>
            <a:r>
              <a:rPr lang="zh-CN" altLang="en-US" sz="2400" dirty="0">
                <a:latin typeface="Times New Roman" panose="02020603050405020304" pitchFamily="18" charset="0"/>
                <a:ea typeface="宋体" panose="02010600030101010101" pitchFamily="2" charset="-122"/>
              </a:rPr>
              <a:t>无线电台、天线</a:t>
            </a:r>
            <a:r>
              <a:rPr lang="zh-CN" altLang="en-US" sz="2400" dirty="0" smtClean="0">
                <a:latin typeface="Times New Roman" panose="02020603050405020304" pitchFamily="18" charset="0"/>
                <a:ea typeface="宋体" panose="02010600030101010101" pitchFamily="2" charset="-122"/>
              </a:rPr>
              <a:t>、基</a:t>
            </a:r>
            <a:r>
              <a:rPr lang="zh-CN" altLang="en-US" sz="2400" dirty="0">
                <a:latin typeface="Times New Roman" panose="02020603050405020304" pitchFamily="18" charset="0"/>
                <a:ea typeface="宋体" panose="02010600030101010101" pitchFamily="2" charset="-122"/>
              </a:rPr>
              <a:t>站）。若要同某移动台通信，移动交换局通过各基台向全网发出呼叫，被叫台收到后发出应答信号，移动交换局收到应答后分配一个信道给该移动台并从此话路信道中传送一信令使其振铃。</a:t>
            </a:r>
          </a:p>
        </p:txBody>
      </p:sp>
      <p:sp>
        <p:nvSpPr>
          <p:cNvPr id="2" name="灯片编号占位符 1"/>
          <p:cNvSpPr>
            <a:spLocks noGrp="1"/>
          </p:cNvSpPr>
          <p:nvPr>
            <p:ph type="sldNum" sz="quarter" idx="11"/>
          </p:nvPr>
        </p:nvSpPr>
        <p:spPr/>
        <p:txBody>
          <a:bodyPr/>
          <a:lstStyle/>
          <a:p>
            <a:fld id="{D6B47906-1CB0-4861-8A15-132F9C610BB8}" type="slidenum">
              <a:rPr lang="zh-CN" altLang="en-US" smtClean="0"/>
              <a:t>34</a:t>
            </a:fld>
            <a:endParaRPr lang="zh-CN" altLang="en-US"/>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83976" name="矩形 2"/>
          <p:cNvSpPr/>
          <p:nvPr/>
        </p:nvSpPr>
        <p:spPr>
          <a:xfrm>
            <a:off x="500063" y="1412875"/>
            <a:ext cx="8072437" cy="39703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Times New Roman" panose="02020603050405020304" pitchFamily="18" charset="0"/>
                <a:ea typeface="宋体" panose="02010600030101010101" pitchFamily="2" charset="-122"/>
              </a:rPr>
              <a:t>无线网络（</a:t>
            </a:r>
            <a:r>
              <a:rPr lang="en-US" altLang="zh-CN" sz="2400" b="1" dirty="0">
                <a:latin typeface="Times New Roman" panose="02020603050405020304" pitchFamily="18" charset="0"/>
                <a:ea typeface="宋体" panose="02010600030101010101" pitchFamily="2" charset="-122"/>
              </a:rPr>
              <a:t>Wireless network</a:t>
            </a:r>
            <a:r>
              <a:rPr lang="zh-CN" altLang="en-US"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None/>
            </a:pPr>
            <a:r>
              <a:rPr lang="zh-CN" altLang="en-US" sz="2400" dirty="0">
                <a:latin typeface="Times New Roman" panose="02020603050405020304" pitchFamily="18" charset="0"/>
                <a:ea typeface="宋体" panose="02010600030101010101" pitchFamily="2" charset="-122"/>
              </a:rPr>
              <a:t>物联网中，物品与人的无障碍交流，必然离不开高速、可进行大批量数据传输的无线网络。无线网络既包括允许用户建立远距离无线连接的全球语音和数据网络，也包括为近距离无线连接进行优化的红外线技术及射频技术，与有线网络的用途十分类似，最大的不同在于传输媒介的不同，利用无线电技术取代网线，可以和有线网络互为备份。</a:t>
            </a:r>
          </a:p>
        </p:txBody>
      </p:sp>
      <p:sp>
        <p:nvSpPr>
          <p:cNvPr id="2" name="灯片编号占位符 1"/>
          <p:cNvSpPr>
            <a:spLocks noGrp="1"/>
          </p:cNvSpPr>
          <p:nvPr>
            <p:ph type="sldNum" sz="quarter" idx="11"/>
          </p:nvPr>
        </p:nvSpPr>
        <p:spPr/>
        <p:txBody>
          <a:bodyPr/>
          <a:lstStyle/>
          <a:p>
            <a:fld id="{D6B47906-1CB0-4861-8A15-132F9C610BB8}" type="slidenum">
              <a:rPr lang="zh-CN" altLang="en-US" smtClean="0"/>
              <a:t>35</a:t>
            </a:fld>
            <a:endParaRPr lang="zh-CN" altLang="en-US"/>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90120" name="矩形 2"/>
          <p:cNvSpPr/>
          <p:nvPr/>
        </p:nvSpPr>
        <p:spPr>
          <a:xfrm>
            <a:off x="500063" y="1412875"/>
            <a:ext cx="8072437" cy="28622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Times New Roman" panose="02020603050405020304" pitchFamily="18" charset="0"/>
                <a:ea typeface="宋体" panose="02010600030101010101" pitchFamily="2" charset="-122"/>
              </a:rPr>
              <a:t>短距离无线通信（</a:t>
            </a:r>
            <a:r>
              <a:rPr lang="en-US" altLang="zh-CN" sz="2400" b="1" dirty="0">
                <a:latin typeface="Times New Roman" panose="02020603050405020304" pitchFamily="18" charset="0"/>
                <a:ea typeface="宋体" panose="02010600030101010101" pitchFamily="2" charset="-122"/>
              </a:rPr>
              <a:t>Short distance wireless communication</a:t>
            </a:r>
            <a:r>
              <a:rPr lang="zh-CN" altLang="en-US"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None/>
            </a:pPr>
            <a:endParaRPr lang="en-US" altLang="zh-CN" sz="2400" b="1" dirty="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None/>
            </a:pPr>
            <a:r>
              <a:rPr lang="zh-CN" altLang="en-US" sz="2400" dirty="0">
                <a:latin typeface="Times New Roman" panose="02020603050405020304" pitchFamily="18" charset="0"/>
                <a:ea typeface="宋体" panose="02010600030101010101" pitchFamily="2" charset="-122"/>
              </a:rPr>
              <a:t>短距离无线通信泛指在较小的区域内（数百米）提供无线通信的技术，目前常见的技术大致有</a:t>
            </a:r>
            <a:r>
              <a:rPr lang="en-US" altLang="zh-CN" sz="2400" dirty="0">
                <a:latin typeface="Times New Roman" panose="02020603050405020304" pitchFamily="18" charset="0"/>
                <a:ea typeface="宋体" panose="02010600030101010101" pitchFamily="2" charset="-122"/>
              </a:rPr>
              <a:t>802.11</a:t>
            </a:r>
            <a:r>
              <a:rPr lang="zh-CN" altLang="en-US" sz="2400" dirty="0">
                <a:latin typeface="Times New Roman" panose="02020603050405020304" pitchFamily="18" charset="0"/>
                <a:ea typeface="宋体" panose="02010600030101010101" pitchFamily="2" charset="-122"/>
              </a:rPr>
              <a:t>系列无线局域网、蓝牙、</a:t>
            </a:r>
            <a:r>
              <a:rPr lang="en-US" altLang="zh-CN" sz="2400" dirty="0">
                <a:latin typeface="Times New Roman" panose="02020603050405020304" pitchFamily="18" charset="0"/>
                <a:ea typeface="宋体" panose="02010600030101010101" pitchFamily="2" charset="-122"/>
              </a:rPr>
              <a:t>NFC</a:t>
            </a:r>
            <a:r>
              <a:rPr lang="zh-CN" altLang="en-US" sz="2400" dirty="0">
                <a:latin typeface="Times New Roman" panose="02020603050405020304" pitchFamily="18" charset="0"/>
                <a:ea typeface="宋体" panose="02010600030101010101" pitchFamily="2" charset="-122"/>
              </a:rPr>
              <a:t>（近场通信）技术和红外传输技术。 </a:t>
            </a:r>
          </a:p>
        </p:txBody>
      </p:sp>
      <p:sp>
        <p:nvSpPr>
          <p:cNvPr id="2" name="灯片编号占位符 1"/>
          <p:cNvSpPr>
            <a:spLocks noGrp="1"/>
          </p:cNvSpPr>
          <p:nvPr>
            <p:ph type="sldNum" sz="quarter" idx="11"/>
          </p:nvPr>
        </p:nvSpPr>
        <p:spPr/>
        <p:txBody>
          <a:bodyPr/>
          <a:lstStyle/>
          <a:p>
            <a:fld id="{D6B47906-1CB0-4861-8A15-132F9C610BB8}" type="slidenum">
              <a:rPr lang="zh-CN" altLang="en-US" smtClean="0"/>
              <a:t>36</a:t>
            </a:fld>
            <a:endParaRPr lang="zh-CN" altLang="en-US"/>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86024" name="矩形 2"/>
          <p:cNvSpPr/>
          <p:nvPr/>
        </p:nvSpPr>
        <p:spPr>
          <a:xfrm>
            <a:off x="500063" y="1412875"/>
            <a:ext cx="8072437" cy="23082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Times New Roman" panose="02020603050405020304" pitchFamily="18" charset="0"/>
                <a:ea typeface="宋体" panose="02010600030101010101" pitchFamily="2" charset="-122"/>
              </a:rPr>
              <a:t>卫星通信（</a:t>
            </a:r>
            <a:r>
              <a:rPr lang="en-US" altLang="zh-CN" sz="2400" b="1" dirty="0">
                <a:latin typeface="Times New Roman" panose="02020603050405020304" pitchFamily="18" charset="0"/>
                <a:ea typeface="宋体" panose="02010600030101010101" pitchFamily="2" charset="-122"/>
              </a:rPr>
              <a:t>Satellite communication</a:t>
            </a:r>
            <a:r>
              <a:rPr lang="zh-CN" altLang="en-US"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None/>
            </a:pPr>
            <a:r>
              <a:rPr lang="zh-CN" altLang="en-US" sz="2400" dirty="0">
                <a:latin typeface="Times New Roman" panose="02020603050405020304" pitchFamily="18" charset="0"/>
                <a:ea typeface="宋体" panose="02010600030101010101" pitchFamily="2" charset="-122"/>
              </a:rPr>
              <a:t>卫星通信就是地球上（包括地面和低层大气中）的无线电通信站间利用卫星作为中继而进行的通信。卫星通信系统由卫星和地球站两部分组成。</a:t>
            </a:r>
          </a:p>
        </p:txBody>
      </p:sp>
      <p:sp>
        <p:nvSpPr>
          <p:cNvPr id="2" name="灯片编号占位符 1"/>
          <p:cNvSpPr>
            <a:spLocks noGrp="1"/>
          </p:cNvSpPr>
          <p:nvPr>
            <p:ph type="sldNum" sz="quarter" idx="11"/>
          </p:nvPr>
        </p:nvSpPr>
        <p:spPr/>
        <p:txBody>
          <a:bodyPr/>
          <a:lstStyle/>
          <a:p>
            <a:fld id="{D6B47906-1CB0-4861-8A15-132F9C610BB8}" type="slidenum">
              <a:rPr lang="zh-CN" altLang="en-US" smtClean="0"/>
              <a:t>37</a:t>
            </a:fld>
            <a:endParaRPr lang="zh-CN" altLang="en-US"/>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92168" name="Rectangle 2"/>
          <p:cNvSpPr txBox="1"/>
          <p:nvPr/>
        </p:nvSpPr>
        <p:spPr>
          <a:xfrm>
            <a:off x="500063" y="1428750"/>
            <a:ext cx="8072437" cy="676275"/>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eaLnBrk="1" hangingPunct="1">
              <a:spcBef>
                <a:spcPct val="0"/>
              </a:spcBef>
              <a:buFont typeface="Wingdings" panose="05000000000000000000" pitchFamily="2" charset="2"/>
              <a:buChar char="p"/>
            </a:pPr>
            <a:r>
              <a:rPr lang="zh-CN" altLang="en-US" sz="3000" dirty="0">
                <a:latin typeface="黑体" panose="02010609060101010101" pitchFamily="49" charset="-122"/>
                <a:ea typeface="黑体" panose="02010609060101010101" pitchFamily="49" charset="-122"/>
              </a:rPr>
              <a:t> 支撑技术</a:t>
            </a:r>
            <a:endParaRPr lang="en-US" altLang="zh-CN" sz="3000" dirty="0">
              <a:latin typeface="黑体" panose="02010609060101010101" pitchFamily="49" charset="-122"/>
              <a:ea typeface="黑体" panose="02010609060101010101" pitchFamily="49" charset="-122"/>
            </a:endParaRPr>
          </a:p>
        </p:txBody>
      </p:sp>
      <p:sp>
        <p:nvSpPr>
          <p:cNvPr id="92169" name="矩形 2"/>
          <p:cNvSpPr/>
          <p:nvPr/>
        </p:nvSpPr>
        <p:spPr>
          <a:xfrm>
            <a:off x="500063" y="2200275"/>
            <a:ext cx="8072437" cy="175323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dirty="0">
                <a:latin typeface="Times New Roman" panose="02020603050405020304" pitchFamily="18" charset="0"/>
                <a:ea typeface="宋体" panose="02010600030101010101" pitchFamily="2" charset="-122"/>
              </a:rPr>
              <a:t>支撑技术是指用于物联网数据处理和利用的技术，它包括</a:t>
            </a:r>
            <a:r>
              <a:rPr lang="zh-CN" altLang="en-US" sz="2400" dirty="0">
                <a:latin typeface="Times New Roman" panose="02020603050405020304" pitchFamily="18" charset="0"/>
                <a:ea typeface="宋体" panose="02010600030101010101" pitchFamily="2" charset="-122"/>
                <a:sym typeface="+mn-ea"/>
              </a:rPr>
              <a:t>嵌入式系统、</a:t>
            </a:r>
            <a:r>
              <a:rPr lang="zh-CN" altLang="en-US" sz="2400" dirty="0">
                <a:latin typeface="Times New Roman" panose="02020603050405020304" pitchFamily="18" charset="0"/>
                <a:ea typeface="宋体" panose="02010600030101010101" pitchFamily="2" charset="-122"/>
              </a:rPr>
              <a:t>云计算技术、人工智能技术、大数据库与机器学习技术、分布式并行计算和多媒体与虚拟现实等。</a:t>
            </a:r>
          </a:p>
        </p:txBody>
      </p:sp>
      <p:sp>
        <p:nvSpPr>
          <p:cNvPr id="2" name="灯片编号占位符 1"/>
          <p:cNvSpPr>
            <a:spLocks noGrp="1"/>
          </p:cNvSpPr>
          <p:nvPr>
            <p:ph type="sldNum" sz="quarter" idx="11"/>
          </p:nvPr>
        </p:nvSpPr>
        <p:spPr/>
        <p:txBody>
          <a:bodyPr/>
          <a:lstStyle/>
          <a:p>
            <a:fld id="{D6B47906-1CB0-4861-8A15-132F9C610BB8}" type="slidenum">
              <a:rPr lang="zh-CN" altLang="en-US" smtClean="0"/>
              <a:t>38</a:t>
            </a:fld>
            <a:endParaRPr lang="zh-CN" altLang="en-US"/>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96264" name="矩形 2"/>
          <p:cNvSpPr/>
          <p:nvPr/>
        </p:nvSpPr>
        <p:spPr>
          <a:xfrm>
            <a:off x="500063" y="1412875"/>
            <a:ext cx="8072437" cy="39703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Times New Roman" panose="02020603050405020304" pitchFamily="18" charset="0"/>
                <a:ea typeface="宋体" panose="02010600030101010101" pitchFamily="2" charset="-122"/>
              </a:rPr>
              <a:t>嵌入式系统（</a:t>
            </a:r>
            <a:r>
              <a:rPr lang="en-US" altLang="zh-CN" sz="2400" b="1" dirty="0">
                <a:latin typeface="Times New Roman" panose="02020603050405020304" pitchFamily="18" charset="0"/>
                <a:ea typeface="宋体" panose="02010600030101010101" pitchFamily="2" charset="-122"/>
              </a:rPr>
              <a:t>Embedded System</a:t>
            </a:r>
            <a:r>
              <a:rPr lang="zh-CN" altLang="en-US"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None/>
            </a:pPr>
            <a:r>
              <a:rPr lang="zh-CN" altLang="en-US" sz="2400" dirty="0">
                <a:latin typeface="Times New Roman" panose="02020603050405020304" pitchFamily="18" charset="0"/>
                <a:ea typeface="宋体" panose="02010600030101010101" pitchFamily="2" charset="-122"/>
              </a:rPr>
              <a:t>嵌入式系统就是嵌入到目标体系中的专用计算机系统，它以应用为中心，以计算机技术为基础，并且软硬件可裁剪，适用于应用系统对功能、可靠性、成本、体积、功耗有严格要求的专用计算机系统。物联网与嵌入式关系密切，物联网的各种智能终端大部分表现为嵌入式系统，可以说没有嵌入式技术就没有物</a:t>
            </a:r>
            <a:r>
              <a:rPr lang="zh-CN" altLang="en-US" sz="2400" dirty="0" smtClean="0">
                <a:latin typeface="Times New Roman" panose="02020603050405020304" pitchFamily="18" charset="0"/>
                <a:ea typeface="宋体" panose="02010600030101010101" pitchFamily="2" charset="-122"/>
              </a:rPr>
              <a:t>联网。</a:t>
            </a:r>
            <a:endParaRPr lang="zh-CN" altLang="en-US" sz="2400" dirty="0">
              <a:latin typeface="Times New Roman" panose="02020603050405020304" pitchFamily="18" charset="0"/>
              <a:ea typeface="宋体" panose="02010600030101010101" pitchFamily="2" charset="-122"/>
            </a:endParaRPr>
          </a:p>
        </p:txBody>
      </p:sp>
      <p:sp>
        <p:nvSpPr>
          <p:cNvPr id="2" name="灯片编号占位符 1"/>
          <p:cNvSpPr>
            <a:spLocks noGrp="1"/>
          </p:cNvSpPr>
          <p:nvPr>
            <p:ph type="sldNum" sz="quarter" idx="11"/>
          </p:nvPr>
        </p:nvSpPr>
        <p:spPr/>
        <p:txBody>
          <a:bodyPr/>
          <a:lstStyle/>
          <a:p>
            <a:fld id="{D6B47906-1CB0-4861-8A15-132F9C610BB8}" type="slidenum">
              <a:rPr lang="zh-CN" altLang="en-US" smtClean="0"/>
              <a:t>39</a:t>
            </a:fld>
            <a:endParaRPr lang="zh-CN" altLang="en-US"/>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物联网的概念</a:t>
            </a:r>
            <a:endParaRPr lang="zh-CN" altLang="en-US" dirty="0"/>
          </a:p>
        </p:txBody>
      </p:sp>
      <p:sp>
        <p:nvSpPr>
          <p:cNvPr id="3" name="内容占位符 2"/>
          <p:cNvSpPr>
            <a:spLocks noGrp="1"/>
          </p:cNvSpPr>
          <p:nvPr>
            <p:ph idx="1"/>
          </p:nvPr>
        </p:nvSpPr>
        <p:spPr>
          <a:xfrm>
            <a:off x="457200" y="1716314"/>
            <a:ext cx="8079986" cy="4468728"/>
          </a:xfrm>
        </p:spPr>
        <p:txBody>
          <a:bodyPr>
            <a:normAutofit fontScale="92500" lnSpcReduction="10000"/>
          </a:bodyPr>
          <a:lstStyle/>
          <a:p>
            <a:r>
              <a:rPr lang="zh-CN" altLang="en-US" dirty="0" smtClean="0"/>
              <a:t>国际电信联盟（</a:t>
            </a:r>
            <a:r>
              <a:rPr lang="en-US" altLang="zh-CN" dirty="0" smtClean="0"/>
              <a:t>ITU</a:t>
            </a:r>
            <a:r>
              <a:rPr lang="zh-CN" altLang="en-US" dirty="0" smtClean="0"/>
              <a:t>）定义</a:t>
            </a:r>
            <a:endParaRPr lang="en-US" altLang="zh-CN" dirty="0" smtClean="0"/>
          </a:p>
          <a:p>
            <a:pPr lvl="1">
              <a:lnSpc>
                <a:spcPct val="150000"/>
              </a:lnSpc>
            </a:pPr>
            <a:r>
              <a:rPr lang="en-US" altLang="zh-CN" sz="2400" dirty="0" smtClean="0"/>
              <a:t>From </a:t>
            </a:r>
            <a:r>
              <a:rPr lang="en-US" altLang="zh-CN" sz="2400" dirty="0">
                <a:solidFill>
                  <a:srgbClr val="FF0000"/>
                </a:solidFill>
              </a:rPr>
              <a:t>anytime</a:t>
            </a:r>
            <a:r>
              <a:rPr lang="en-US" altLang="zh-CN" sz="2400" dirty="0"/>
              <a:t>, </a:t>
            </a:r>
            <a:r>
              <a:rPr lang="en-US" altLang="zh-CN" sz="2400" dirty="0" smtClean="0">
                <a:solidFill>
                  <a:srgbClr val="FF0000"/>
                </a:solidFill>
              </a:rPr>
              <a:t>anyplace</a:t>
            </a:r>
            <a:r>
              <a:rPr lang="en-US" altLang="zh-CN" sz="2400" dirty="0" smtClean="0"/>
              <a:t> </a:t>
            </a:r>
            <a:r>
              <a:rPr lang="en-US" altLang="zh-CN" sz="2400" dirty="0"/>
              <a:t>connectivity for </a:t>
            </a:r>
            <a:r>
              <a:rPr lang="en-US" altLang="zh-CN" sz="2400" dirty="0">
                <a:solidFill>
                  <a:srgbClr val="FF0000"/>
                </a:solidFill>
              </a:rPr>
              <a:t>anyone</a:t>
            </a:r>
            <a:r>
              <a:rPr lang="en-US" altLang="zh-CN" sz="2400" dirty="0"/>
              <a:t>, we will now have connectivity for </a:t>
            </a:r>
            <a:r>
              <a:rPr lang="en-US" altLang="zh-CN" sz="2400" dirty="0">
                <a:solidFill>
                  <a:srgbClr val="FF0000"/>
                </a:solidFill>
              </a:rPr>
              <a:t>anything</a:t>
            </a:r>
            <a:r>
              <a:rPr lang="en-US" altLang="zh-CN" sz="2400" dirty="0" smtClean="0"/>
              <a:t>.</a:t>
            </a:r>
            <a:r>
              <a:rPr lang="zh-CN" altLang="en-US" sz="2400" dirty="0" smtClean="0"/>
              <a:t>（</a:t>
            </a:r>
            <a:r>
              <a:rPr lang="en-US" altLang="zh-CN" sz="2400" dirty="0" smtClean="0"/>
              <a:t>4A</a:t>
            </a:r>
            <a:r>
              <a:rPr lang="zh-CN" altLang="en-US" sz="2400" dirty="0" smtClean="0"/>
              <a:t>）</a:t>
            </a:r>
            <a:endParaRPr lang="en-US" altLang="zh-CN" sz="2400" dirty="0" smtClean="0"/>
          </a:p>
          <a:p>
            <a:pPr lvl="1">
              <a:lnSpc>
                <a:spcPct val="150000"/>
              </a:lnSpc>
            </a:pPr>
            <a:r>
              <a:rPr lang="en-US" altLang="zh-CN" sz="2400" dirty="0" smtClean="0"/>
              <a:t>ITU</a:t>
            </a:r>
            <a:r>
              <a:rPr lang="zh-CN" altLang="en-US" sz="2400" dirty="0" smtClean="0"/>
              <a:t>曾描绘“物联网”时代的情形</a:t>
            </a:r>
          </a:p>
          <a:p>
            <a:pPr lvl="2">
              <a:lnSpc>
                <a:spcPct val="150000"/>
              </a:lnSpc>
            </a:pPr>
            <a:r>
              <a:rPr lang="zh-CN" altLang="en-US" sz="2400" dirty="0" smtClean="0"/>
              <a:t>司机出现操作失误时汽车会自动报警</a:t>
            </a:r>
          </a:p>
          <a:p>
            <a:pPr lvl="2">
              <a:lnSpc>
                <a:spcPct val="150000"/>
              </a:lnSpc>
            </a:pPr>
            <a:r>
              <a:rPr lang="zh-CN" altLang="en-US" sz="2400" dirty="0" smtClean="0"/>
              <a:t>公文包</a:t>
            </a:r>
            <a:r>
              <a:rPr lang="zh-CN" altLang="en-US" sz="2400" dirty="0"/>
              <a:t>会提醒主人忘带了什么</a:t>
            </a:r>
            <a:r>
              <a:rPr lang="zh-CN" altLang="en-US" sz="2400" dirty="0" smtClean="0"/>
              <a:t>东西</a:t>
            </a:r>
            <a:endParaRPr lang="zh-CN" altLang="en-US" sz="2400" dirty="0"/>
          </a:p>
          <a:p>
            <a:pPr lvl="2">
              <a:lnSpc>
                <a:spcPct val="150000"/>
              </a:lnSpc>
            </a:pPr>
            <a:r>
              <a:rPr lang="zh-CN" altLang="en-US" sz="2400" dirty="0"/>
              <a:t>衣服会“告诉”洗衣机对颜色和水温的</a:t>
            </a:r>
            <a:r>
              <a:rPr lang="zh-CN" altLang="en-US" sz="2400" dirty="0" smtClean="0"/>
              <a:t>要求</a:t>
            </a:r>
            <a:endParaRPr lang="en-US" altLang="zh-CN" sz="2400" dirty="0"/>
          </a:p>
          <a:p>
            <a:pPr lvl="2">
              <a:lnSpc>
                <a:spcPct val="150000"/>
              </a:lnSpc>
            </a:pPr>
            <a:r>
              <a:rPr lang="en-US" altLang="zh-CN" sz="2400" dirty="0" smtClean="0"/>
              <a:t>……</a:t>
            </a:r>
            <a:endParaRPr lang="en-US" altLang="zh-CN" sz="2400" dirty="0"/>
          </a:p>
        </p:txBody>
      </p:sp>
      <p:sp>
        <p:nvSpPr>
          <p:cNvPr id="4" name="灯片编号占位符 3"/>
          <p:cNvSpPr>
            <a:spLocks noGrp="1"/>
          </p:cNvSpPr>
          <p:nvPr>
            <p:ph type="sldNum" sz="quarter" idx="11"/>
          </p:nvPr>
        </p:nvSpPr>
        <p:spPr/>
        <p:txBody>
          <a:bodyPr/>
          <a:lstStyle/>
          <a:p>
            <a:fld id="{D6B47906-1CB0-4861-8A15-132F9C610BB8}" type="slidenum">
              <a:rPr lang="zh-CN" altLang="en-US" smtClean="0"/>
              <a:t>4</a:t>
            </a:fld>
            <a:endParaRPr lang="zh-CN" altLang="en-US"/>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94216" name="矩形 2"/>
          <p:cNvSpPr/>
          <p:nvPr/>
        </p:nvSpPr>
        <p:spPr>
          <a:xfrm>
            <a:off x="500063" y="1412875"/>
            <a:ext cx="8072437" cy="4524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Times New Roman" panose="02020603050405020304" pitchFamily="18" charset="0"/>
                <a:ea typeface="宋体" panose="02010600030101010101" pitchFamily="2" charset="-122"/>
              </a:rPr>
              <a:t>云计算（</a:t>
            </a:r>
            <a:r>
              <a:rPr lang="en-US" altLang="zh-CN" sz="2400" b="1" dirty="0">
                <a:latin typeface="Times New Roman" panose="02020603050405020304" pitchFamily="18" charset="0"/>
                <a:ea typeface="宋体" panose="02010600030101010101" pitchFamily="2" charset="-122"/>
              </a:rPr>
              <a:t>cloud computing</a:t>
            </a:r>
            <a:r>
              <a:rPr lang="zh-CN" altLang="en-US" sz="2400" b="1" dirty="0">
                <a:latin typeface="Times New Roman" panose="02020603050405020304" pitchFamily="18" charset="0"/>
                <a:ea typeface="宋体" panose="02010600030101010101" pitchFamily="2" charset="-122"/>
              </a:rPr>
              <a:t>）技术：</a:t>
            </a:r>
            <a:endParaRPr lang="en-US" altLang="zh-CN" sz="2400" b="1" dirty="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None/>
            </a:pPr>
            <a:r>
              <a:rPr lang="zh-CN" altLang="en-US" sz="2400" dirty="0">
                <a:latin typeface="Times New Roman" panose="02020603050405020304" pitchFamily="18" charset="0"/>
                <a:ea typeface="宋体" panose="02010600030101010101" pitchFamily="2" charset="-122"/>
              </a:rPr>
              <a:t>物联网的发展离不开云计算技术的支持。物联网中的终端的计算和存储能力有限</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云计算平台可以作为物联网的“大脑” ，实现对海量数据的存储、计算。云计算是分布式计算技术的一种，其最基本的概念，是透过网络将庞大的计算处理程序自动分拆成无数个较小的子程序，再交由多部服务器所组成的庞大系统经搜寻、计算分析之后将处理结果回传给用户。</a:t>
            </a:r>
          </a:p>
        </p:txBody>
      </p:sp>
      <p:sp>
        <p:nvSpPr>
          <p:cNvPr id="2" name="灯片编号占位符 1"/>
          <p:cNvSpPr>
            <a:spLocks noGrp="1"/>
          </p:cNvSpPr>
          <p:nvPr>
            <p:ph type="sldNum" sz="quarter" idx="11"/>
          </p:nvPr>
        </p:nvSpPr>
        <p:spPr/>
        <p:txBody>
          <a:bodyPr/>
          <a:lstStyle/>
          <a:p>
            <a:fld id="{D6B47906-1CB0-4861-8A15-132F9C610BB8}" type="slidenum">
              <a:rPr lang="zh-CN" altLang="en-US" smtClean="0"/>
              <a:t>40</a:t>
            </a:fld>
            <a:endParaRPr lang="zh-CN" altLang="en-US"/>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98312" name="矩形 2"/>
          <p:cNvSpPr/>
          <p:nvPr/>
        </p:nvSpPr>
        <p:spPr>
          <a:xfrm>
            <a:off x="500063" y="1412875"/>
            <a:ext cx="8072437" cy="39703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Times New Roman" panose="02020603050405020304" pitchFamily="18" charset="0"/>
                <a:ea typeface="宋体" panose="02010600030101010101" pitchFamily="2" charset="-122"/>
              </a:rPr>
              <a:t>人工智能技术（</a:t>
            </a:r>
            <a:r>
              <a:rPr lang="en-US" altLang="zh-CN" sz="2400" b="1" dirty="0">
                <a:latin typeface="Times New Roman" panose="02020603050405020304" pitchFamily="18" charset="0"/>
                <a:ea typeface="宋体" panose="02010600030101010101" pitchFamily="2" charset="-122"/>
              </a:rPr>
              <a:t>Artificial intelligence technology </a:t>
            </a:r>
            <a:r>
              <a:rPr lang="en-US" altLang="zh-CN" sz="2400" b="1" dirty="0" smtClean="0">
                <a:latin typeface="Times New Roman" panose="02020603050405020304" pitchFamily="18" charset="0"/>
                <a:ea typeface="宋体" panose="02010600030101010101" pitchFamily="2" charset="-122"/>
              </a:rPr>
              <a:t>, AIT</a:t>
            </a:r>
            <a:r>
              <a:rPr lang="zh-CN" altLang="en-US"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None/>
            </a:pPr>
            <a:r>
              <a:rPr lang="zh-CN" altLang="en-US" sz="2400" dirty="0">
                <a:latin typeface="Times New Roman" panose="02020603050405020304" pitchFamily="18" charset="0"/>
                <a:ea typeface="宋体" panose="02010600030101010101" pitchFamily="2" charset="-122"/>
              </a:rPr>
              <a:t>人工智能是研究使计算机来模拟人的某些思维过程和智能行为（如学习、推理、思考、规划等）的技术。它借鉴仿生学思想，用数学语言抽象描述知识，用以模仿生物体系和人类的智能机制， </a:t>
            </a:r>
            <a:r>
              <a:rPr lang="zh-CN" altLang="en-US" sz="2400" dirty="0" smtClean="0">
                <a:latin typeface="Times New Roman" panose="02020603050405020304" pitchFamily="18" charset="0"/>
                <a:ea typeface="宋体" panose="02010600030101010101" pitchFamily="2" charset="-122"/>
              </a:rPr>
              <a:t>主要</a:t>
            </a:r>
            <a:r>
              <a:rPr lang="zh-CN" altLang="en-US" sz="2400" dirty="0">
                <a:latin typeface="Times New Roman" panose="02020603050405020304" pitchFamily="18" charset="0"/>
                <a:ea typeface="宋体" panose="02010600030101010101" pitchFamily="2" charset="-122"/>
              </a:rPr>
              <a:t>的方法有神经网络、进化计算和粒度</a:t>
            </a:r>
            <a:r>
              <a:rPr lang="zh-CN" altLang="en-US" sz="2400" dirty="0" smtClean="0">
                <a:latin typeface="Times New Roman" panose="02020603050405020304" pitchFamily="18" charset="0"/>
                <a:ea typeface="宋体" panose="02010600030101010101" pitchFamily="2" charset="-122"/>
              </a:rPr>
              <a:t>计算等。</a:t>
            </a:r>
            <a:r>
              <a:rPr lang="zh-CN" altLang="en-US" sz="2400" dirty="0">
                <a:latin typeface="Times New Roman" panose="02020603050405020304" pitchFamily="18" charset="0"/>
                <a:ea typeface="宋体" panose="02010600030101010101" pitchFamily="2" charset="-122"/>
              </a:rPr>
              <a:t>在物联网中，人工智能技术主要负责将物品“讲话”的内容进行分析，从而实现计算机自动处理。</a:t>
            </a:r>
          </a:p>
        </p:txBody>
      </p:sp>
      <p:sp>
        <p:nvSpPr>
          <p:cNvPr id="2" name="灯片编号占位符 1"/>
          <p:cNvSpPr>
            <a:spLocks noGrp="1"/>
          </p:cNvSpPr>
          <p:nvPr>
            <p:ph type="sldNum" sz="quarter" idx="11"/>
          </p:nvPr>
        </p:nvSpPr>
        <p:spPr/>
        <p:txBody>
          <a:bodyPr/>
          <a:lstStyle/>
          <a:p>
            <a:fld id="{D6B47906-1CB0-4861-8A15-132F9C610BB8}" type="slidenum">
              <a:rPr lang="zh-CN" altLang="en-US" smtClean="0"/>
              <a:t>41</a:t>
            </a:fld>
            <a:endParaRPr lang="zh-CN" altLang="en-US"/>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100360" name="矩形 2"/>
          <p:cNvSpPr/>
          <p:nvPr/>
        </p:nvSpPr>
        <p:spPr>
          <a:xfrm>
            <a:off x="500063" y="1412875"/>
            <a:ext cx="8072437" cy="4524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Times New Roman" panose="02020603050405020304" pitchFamily="18" charset="0"/>
                <a:ea typeface="宋体" panose="02010600030101010101" pitchFamily="2" charset="-122"/>
              </a:rPr>
              <a:t>大数据技术：</a:t>
            </a:r>
            <a:endParaRPr lang="en-US" altLang="zh-CN" sz="2400" b="1" dirty="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None/>
            </a:pPr>
            <a:r>
              <a:rPr lang="zh-CN" altLang="zh-CN" sz="2400" dirty="0">
                <a:latin typeface="Times New Roman" panose="02020603050405020304" pitchFamily="18" charset="0"/>
                <a:ea typeface="宋体" panose="02010600030101010101" pitchFamily="2" charset="-122"/>
              </a:rPr>
              <a:t>大数据是指在互联网和以大规模分布式计算为代表的平台支持下被采集、存储、分析和应用的具有产生更高决策价值的巨量、高增长率和多样化的信息资产。大数据系统总是由数据采集、数据存储、数据分析（或数据处理与服务）和数据应用四个部分构成。在物联网中，大数据技术扮演者海量数据存储与分析处理的重要角色，是支撑物联网应用的重要系统平台。</a:t>
            </a:r>
          </a:p>
        </p:txBody>
      </p:sp>
      <p:sp>
        <p:nvSpPr>
          <p:cNvPr id="2" name="灯片编号占位符 1"/>
          <p:cNvSpPr>
            <a:spLocks noGrp="1"/>
          </p:cNvSpPr>
          <p:nvPr>
            <p:ph type="sldNum" sz="quarter" idx="11"/>
          </p:nvPr>
        </p:nvSpPr>
        <p:spPr/>
        <p:txBody>
          <a:bodyPr/>
          <a:lstStyle/>
          <a:p>
            <a:fld id="{D6B47906-1CB0-4861-8A15-132F9C610BB8}" type="slidenum">
              <a:rPr lang="zh-CN" altLang="en-US" smtClean="0"/>
              <a:t>42</a:t>
            </a:fld>
            <a:endParaRPr lang="zh-CN" altLang="en-US"/>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102408" name="矩形 2"/>
          <p:cNvSpPr/>
          <p:nvPr/>
        </p:nvSpPr>
        <p:spPr>
          <a:xfrm>
            <a:off x="500063" y="1412875"/>
            <a:ext cx="8072437" cy="28622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Times New Roman" panose="02020603050405020304" pitchFamily="18" charset="0"/>
                <a:ea typeface="宋体" panose="02010600030101010101" pitchFamily="2" charset="-122"/>
              </a:rPr>
              <a:t>分布式并行计算：</a:t>
            </a:r>
            <a:endParaRPr lang="en-US" altLang="zh-CN" sz="2400" b="1" dirty="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None/>
            </a:pPr>
            <a:r>
              <a:rPr lang="zh-CN" altLang="en-US" sz="2400" dirty="0">
                <a:latin typeface="Times New Roman" panose="02020603050405020304" pitchFamily="18" charset="0"/>
                <a:ea typeface="宋体" panose="02010600030101010101" pitchFamily="2" charset="-122"/>
              </a:rPr>
              <a:t>并行计算可分为时间上的并行和空间上的并行。时间上的并行就是指流水线技术，而空间上的并行则是指用多个处理器并发的执行计算。物联网与分布式并行计算关系密切，它是支撑物联网的重要计算环境之一。 </a:t>
            </a:r>
            <a:endParaRPr lang="zh-CN" altLang="zh-CN" sz="2400" dirty="0">
              <a:latin typeface="Times New Roman" panose="02020603050405020304" pitchFamily="18" charset="0"/>
              <a:ea typeface="宋体" panose="02010600030101010101" pitchFamily="2" charset="-122"/>
            </a:endParaRPr>
          </a:p>
        </p:txBody>
      </p:sp>
      <p:sp>
        <p:nvSpPr>
          <p:cNvPr id="2" name="灯片编号占位符 1"/>
          <p:cNvSpPr>
            <a:spLocks noGrp="1"/>
          </p:cNvSpPr>
          <p:nvPr>
            <p:ph type="sldNum" sz="quarter" idx="11"/>
          </p:nvPr>
        </p:nvSpPr>
        <p:spPr/>
        <p:txBody>
          <a:bodyPr/>
          <a:lstStyle/>
          <a:p>
            <a:fld id="{D6B47906-1CB0-4861-8A15-132F9C610BB8}" type="slidenum">
              <a:rPr lang="zh-CN" altLang="en-US" smtClean="0"/>
              <a:t>43</a:t>
            </a:fld>
            <a:endParaRPr lang="zh-CN" altLang="en-US"/>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104456" name="矩形 2"/>
          <p:cNvSpPr/>
          <p:nvPr/>
        </p:nvSpPr>
        <p:spPr>
          <a:xfrm>
            <a:off x="500063" y="1412875"/>
            <a:ext cx="8072437" cy="28622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Times New Roman" panose="02020603050405020304" pitchFamily="18" charset="0"/>
                <a:ea typeface="宋体" panose="02010600030101010101" pitchFamily="2" charset="-122"/>
              </a:rPr>
              <a:t>多媒体与虚拟现实：</a:t>
            </a:r>
            <a:endParaRPr lang="en-US" altLang="zh-CN" sz="2400" b="1" dirty="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None/>
            </a:pPr>
            <a:r>
              <a:rPr lang="zh-CN" altLang="en-US" sz="2400" dirty="0">
                <a:latin typeface="Times New Roman" panose="02020603050405020304" pitchFamily="18" charset="0"/>
                <a:ea typeface="宋体" panose="02010600030101010101" pitchFamily="2" charset="-122"/>
              </a:rPr>
              <a:t>媒体技术可以使物联网感知世界，表现感知结果的手段更丰富、更形象、更直观；虚拟现实技术成为人类探索客观世界规律的三大手段之一，也</a:t>
            </a:r>
            <a:r>
              <a:rPr lang="zh-CN" altLang="en-US" sz="2400" dirty="0" smtClean="0">
                <a:latin typeface="Times New Roman" panose="02020603050405020304" pitchFamily="18" charset="0"/>
                <a:ea typeface="宋体" panose="02010600030101010101" pitchFamily="2" charset="-122"/>
              </a:rPr>
              <a:t>是物</a:t>
            </a:r>
            <a:r>
              <a:rPr lang="zh-CN" altLang="en-US" sz="2400" dirty="0">
                <a:latin typeface="Times New Roman" panose="02020603050405020304" pitchFamily="18" charset="0"/>
                <a:ea typeface="宋体" panose="02010600030101010101" pitchFamily="2" charset="-122"/>
              </a:rPr>
              <a:t>联网应用的一个重要的技术手段。</a:t>
            </a:r>
            <a:endParaRPr lang="zh-CN" altLang="zh-CN" sz="2400" dirty="0">
              <a:latin typeface="Times New Roman" panose="02020603050405020304" pitchFamily="18" charset="0"/>
              <a:ea typeface="宋体" panose="02010600030101010101" pitchFamily="2" charset="-122"/>
            </a:endParaRPr>
          </a:p>
        </p:txBody>
      </p:sp>
      <p:sp>
        <p:nvSpPr>
          <p:cNvPr id="2" name="灯片编号占位符 1"/>
          <p:cNvSpPr>
            <a:spLocks noGrp="1"/>
          </p:cNvSpPr>
          <p:nvPr>
            <p:ph type="sldNum" sz="quarter" idx="11"/>
          </p:nvPr>
        </p:nvSpPr>
        <p:spPr/>
        <p:txBody>
          <a:bodyPr/>
          <a:lstStyle/>
          <a:p>
            <a:fld id="{D6B47906-1CB0-4861-8A15-132F9C610BB8}" type="slidenum">
              <a:rPr lang="zh-CN" altLang="en-US" smtClean="0"/>
              <a:t>44</a:t>
            </a:fld>
            <a:endParaRPr lang="zh-CN" altLang="en-US"/>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106504" name="Rectangle 2"/>
          <p:cNvSpPr txBox="1"/>
          <p:nvPr/>
        </p:nvSpPr>
        <p:spPr>
          <a:xfrm>
            <a:off x="500063" y="1428750"/>
            <a:ext cx="8072437" cy="676275"/>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eaLnBrk="1" hangingPunct="1">
              <a:spcBef>
                <a:spcPct val="0"/>
              </a:spcBef>
              <a:buFont typeface="Wingdings" panose="05000000000000000000" pitchFamily="2" charset="2"/>
              <a:buChar char="p"/>
            </a:pPr>
            <a:r>
              <a:rPr lang="zh-CN" altLang="en-US" sz="3000" dirty="0">
                <a:latin typeface="黑体" panose="02010609060101010101" pitchFamily="49" charset="-122"/>
                <a:ea typeface="黑体" panose="02010609060101010101" pitchFamily="49" charset="-122"/>
              </a:rPr>
              <a:t> 应用技术</a:t>
            </a:r>
            <a:endParaRPr lang="en-US" altLang="zh-CN" sz="3000" dirty="0">
              <a:latin typeface="黑体" panose="02010609060101010101" pitchFamily="49" charset="-122"/>
              <a:ea typeface="黑体" panose="02010609060101010101" pitchFamily="49" charset="-122"/>
            </a:endParaRPr>
          </a:p>
        </p:txBody>
      </p:sp>
      <p:sp>
        <p:nvSpPr>
          <p:cNvPr id="106505" name="矩形 2"/>
          <p:cNvSpPr/>
          <p:nvPr/>
        </p:nvSpPr>
        <p:spPr>
          <a:xfrm>
            <a:off x="500063" y="2200275"/>
            <a:ext cx="8072437" cy="27924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dirty="0">
                <a:latin typeface="Times New Roman" panose="02020603050405020304" pitchFamily="18" charset="0"/>
                <a:ea typeface="宋体" panose="02010600030101010101" pitchFamily="2" charset="-122"/>
              </a:rPr>
              <a:t>应用技术是指用于直接支持物联网应用系统运行的技术，应用层主要是根据行业特点，借助互联网技术手段，开发各类的行业应用解决方案，将物联网的优势与行业的生产经营、信息化管理、组织调度结合起来，形成各类的物联网解决方案，构建智能化的行业应用。</a:t>
            </a:r>
          </a:p>
        </p:txBody>
      </p:sp>
      <p:sp>
        <p:nvSpPr>
          <p:cNvPr id="2" name="灯片编号占位符 1"/>
          <p:cNvSpPr>
            <a:spLocks noGrp="1"/>
          </p:cNvSpPr>
          <p:nvPr>
            <p:ph type="sldNum" sz="quarter" idx="11"/>
          </p:nvPr>
        </p:nvSpPr>
        <p:spPr/>
        <p:txBody>
          <a:bodyPr/>
          <a:lstStyle/>
          <a:p>
            <a:fld id="{D6B47906-1CB0-4861-8A15-132F9C610BB8}" type="slidenum">
              <a:rPr lang="zh-CN" altLang="en-US" smtClean="0"/>
              <a:t>45</a:t>
            </a:fld>
            <a:endParaRPr lang="zh-CN" altLang="en-US"/>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108552" name="矩形 2"/>
          <p:cNvSpPr/>
          <p:nvPr/>
        </p:nvSpPr>
        <p:spPr>
          <a:xfrm>
            <a:off x="500063" y="1412875"/>
            <a:ext cx="8072437" cy="286232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Times New Roman" panose="02020603050405020304" pitchFamily="18" charset="0"/>
                <a:ea typeface="宋体" panose="02010600030101010101" pitchFamily="2" charset="-122"/>
              </a:rPr>
              <a:t>专家系统（</a:t>
            </a:r>
            <a:r>
              <a:rPr lang="en-US" altLang="zh-CN" sz="2400" b="1" dirty="0">
                <a:latin typeface="Times New Roman" panose="02020603050405020304" pitchFamily="18" charset="0"/>
                <a:ea typeface="宋体" panose="02010600030101010101" pitchFamily="2" charset="-122"/>
              </a:rPr>
              <a:t>Expert System)</a:t>
            </a:r>
            <a:r>
              <a:rPr lang="zh-CN" altLang="en-US"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None/>
            </a:pPr>
            <a:endParaRPr lang="en-US" altLang="zh-CN" sz="2400" dirty="0" smtClean="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None/>
            </a:pPr>
            <a:r>
              <a:rPr lang="zh-CN" altLang="en-US" sz="2400" dirty="0" smtClean="0">
                <a:latin typeface="Times New Roman" panose="02020603050405020304" pitchFamily="18" charset="0"/>
                <a:ea typeface="宋体" panose="02010600030101010101" pitchFamily="2" charset="-122"/>
              </a:rPr>
              <a:t>专家系统</a:t>
            </a:r>
            <a:r>
              <a:rPr lang="zh-CN" altLang="en-US" sz="2400" dirty="0">
                <a:latin typeface="Times New Roman" panose="02020603050405020304" pitchFamily="18" charset="0"/>
                <a:ea typeface="宋体" panose="02010600030101010101" pitchFamily="2" charset="-122"/>
              </a:rPr>
              <a:t>是一个含有大量的某个领域专家水平的知识与经验，能够利用人类专家的知识和经验来处理该领域问题的智能计算机程序系统。属于信息处理层技术。</a:t>
            </a:r>
            <a:endParaRPr lang="zh-CN" altLang="zh-CN" sz="2400" dirty="0">
              <a:latin typeface="Times New Roman" panose="02020603050405020304" pitchFamily="18" charset="0"/>
              <a:ea typeface="宋体" panose="02010600030101010101" pitchFamily="2" charset="-122"/>
            </a:endParaRPr>
          </a:p>
        </p:txBody>
      </p:sp>
      <p:sp>
        <p:nvSpPr>
          <p:cNvPr id="2" name="灯片编号占位符 1"/>
          <p:cNvSpPr>
            <a:spLocks noGrp="1"/>
          </p:cNvSpPr>
          <p:nvPr>
            <p:ph type="sldNum" sz="quarter" idx="11"/>
          </p:nvPr>
        </p:nvSpPr>
        <p:spPr/>
        <p:txBody>
          <a:bodyPr/>
          <a:lstStyle/>
          <a:p>
            <a:fld id="{D6B47906-1CB0-4861-8A15-132F9C610BB8}" type="slidenum">
              <a:rPr lang="zh-CN" altLang="en-US" smtClean="0"/>
              <a:t>46</a:t>
            </a:fld>
            <a:endParaRPr lang="zh-CN" altLang="en-US"/>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110600" name="矩形 2"/>
          <p:cNvSpPr/>
          <p:nvPr/>
        </p:nvSpPr>
        <p:spPr>
          <a:xfrm>
            <a:off x="500063" y="1412875"/>
            <a:ext cx="8072437" cy="341632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Times New Roman" panose="02020603050405020304" pitchFamily="18" charset="0"/>
                <a:ea typeface="宋体" panose="02010600030101010101" pitchFamily="2" charset="-122"/>
              </a:rPr>
              <a:t>系统集成（</a:t>
            </a:r>
            <a:r>
              <a:rPr lang="en-US" altLang="zh-CN" sz="2400" b="1" dirty="0">
                <a:latin typeface="Times New Roman" panose="02020603050405020304" pitchFamily="18" charset="0"/>
                <a:ea typeface="宋体" panose="02010600030101010101" pitchFamily="2" charset="-122"/>
              </a:rPr>
              <a:t>System Integrate</a:t>
            </a:r>
            <a:r>
              <a:rPr lang="zh-CN" altLang="en-US" sz="2400" b="1" dirty="0">
                <a:latin typeface="Times New Roman" panose="02020603050405020304" pitchFamily="18" charset="0"/>
                <a:ea typeface="宋体" panose="02010600030101010101" pitchFamily="2" charset="-122"/>
              </a:rPr>
              <a:t>）技术：</a:t>
            </a:r>
            <a:endParaRPr lang="en-US" altLang="zh-CN" sz="2400" b="1" dirty="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None/>
            </a:pPr>
            <a:endParaRPr lang="en-US" altLang="zh-CN" sz="2400" dirty="0" smtClean="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None/>
            </a:pPr>
            <a:r>
              <a:rPr lang="zh-CN" altLang="en-US" sz="2400" dirty="0" smtClean="0">
                <a:latin typeface="Times New Roman" panose="02020603050405020304" pitchFamily="18" charset="0"/>
                <a:ea typeface="宋体" panose="02010600030101010101" pitchFamily="2" charset="-122"/>
              </a:rPr>
              <a:t>系统集成</a:t>
            </a:r>
            <a:r>
              <a:rPr lang="zh-CN" altLang="en-US" sz="2400" dirty="0">
                <a:latin typeface="Times New Roman" panose="02020603050405020304" pitchFamily="18" charset="0"/>
                <a:ea typeface="宋体" panose="02010600030101010101" pitchFamily="2" charset="-122"/>
              </a:rPr>
              <a:t>是在系统工程科学方法的指导下，根据用户需求，优选各种技术和产品，将各个分离的子系统连接成为一个完整可靠经济和有效的整体，并使之能彼此协调工作，发挥整体效益，达到整体性能最优。</a:t>
            </a:r>
            <a:endParaRPr lang="zh-CN" altLang="zh-CN" sz="2400" dirty="0">
              <a:latin typeface="Times New Roman" panose="02020603050405020304" pitchFamily="18" charset="0"/>
              <a:ea typeface="宋体" panose="02010600030101010101" pitchFamily="2" charset="-122"/>
            </a:endParaRPr>
          </a:p>
        </p:txBody>
      </p:sp>
      <p:sp>
        <p:nvSpPr>
          <p:cNvPr id="2" name="灯片编号占位符 1"/>
          <p:cNvSpPr>
            <a:spLocks noGrp="1"/>
          </p:cNvSpPr>
          <p:nvPr>
            <p:ph type="sldNum" sz="quarter" idx="11"/>
          </p:nvPr>
        </p:nvSpPr>
        <p:spPr/>
        <p:txBody>
          <a:bodyPr/>
          <a:lstStyle/>
          <a:p>
            <a:fld id="{D6B47906-1CB0-4861-8A15-132F9C610BB8}" type="slidenum">
              <a:rPr lang="zh-CN" altLang="en-US" smtClean="0"/>
              <a:t>47</a:t>
            </a:fld>
            <a:endParaRPr lang="zh-CN" altLang="en-US"/>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p:cNvSpPr>
          <p:nvPr>
            <p:ph type="ctrTitle"/>
          </p:nvPr>
        </p:nvSpPr>
        <p:spPr>
          <a:xfrm>
            <a:off x="428625" y="500063"/>
            <a:ext cx="4714875" cy="762000"/>
          </a:xfrm>
        </p:spPr>
        <p:txBody>
          <a:bodyPr vert="horz" wrap="square" lIns="91440" tIns="45720" rIns="91440" bIns="45720" anchor="ctr"/>
          <a:lstStyle/>
          <a:p>
            <a:pPr algn="just" eaLnBrk="1" hangingPunct="1"/>
            <a:r>
              <a:rPr lang="zh-CN" altLang="en-US" sz="4000" b="1" dirty="0">
                <a:latin typeface="Times New Roman" panose="02020603050405020304" pitchFamily="18" charset="0"/>
                <a:ea typeface="黑体" panose="02010609060101010101" pitchFamily="49" charset="-122"/>
              </a:rPr>
              <a:t>物联网的关键技术</a:t>
            </a:r>
          </a:p>
        </p:txBody>
      </p:sp>
      <p:sp>
        <p:nvSpPr>
          <p:cNvPr id="112648" name="矩形 2"/>
          <p:cNvSpPr/>
          <p:nvPr/>
        </p:nvSpPr>
        <p:spPr>
          <a:xfrm>
            <a:off x="500063" y="1268413"/>
            <a:ext cx="8072437" cy="38779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Times New Roman" panose="02020603050405020304" pitchFamily="18" charset="0"/>
                <a:ea typeface="宋体" panose="02010600030101010101" pitchFamily="2" charset="-122"/>
              </a:rPr>
              <a:t>编解码（</a:t>
            </a:r>
            <a:r>
              <a:rPr lang="en-US" altLang="zh-CN" sz="2400" b="1" dirty="0">
                <a:latin typeface="Times New Roman" panose="02020603050405020304" pitchFamily="18" charset="0"/>
                <a:ea typeface="宋体" panose="02010600030101010101" pitchFamily="2" charset="-122"/>
              </a:rPr>
              <a:t>coder and decoder</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CODEC</a:t>
            </a:r>
            <a:r>
              <a:rPr lang="zh-CN" altLang="en-US" sz="2400" b="1" dirty="0">
                <a:latin typeface="Times New Roman" panose="02020603050405020304" pitchFamily="18" charset="0"/>
                <a:ea typeface="宋体" panose="02010600030101010101" pitchFamily="2" charset="-122"/>
              </a:rPr>
              <a:t>）技术：</a:t>
            </a:r>
            <a:endParaRPr lang="en-US" altLang="zh-CN" sz="2400" b="1" dirty="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None/>
            </a:pPr>
            <a:endParaRPr lang="en-US" altLang="zh-CN" sz="2000" dirty="0" smtClean="0">
              <a:latin typeface="Times New Roman" panose="02020603050405020304" pitchFamily="18" charset="0"/>
              <a:ea typeface="宋体" panose="02010600030101010101" pitchFamily="2" charset="-122"/>
            </a:endParaRPr>
          </a:p>
          <a:p>
            <a:pPr marL="0" lvl="0" indent="0" eaLnBrk="1" hangingPunct="1">
              <a:lnSpc>
                <a:spcPct val="150000"/>
              </a:lnSpc>
              <a:spcBef>
                <a:spcPct val="0"/>
              </a:spcBef>
              <a:buNone/>
            </a:pPr>
            <a:r>
              <a:rPr lang="zh-CN" altLang="en-US" sz="2000" dirty="0" smtClean="0">
                <a:latin typeface="Times New Roman" panose="02020603050405020304" pitchFamily="18" charset="0"/>
                <a:ea typeface="宋体" panose="02010600030101010101" pitchFamily="2" charset="-122"/>
              </a:rPr>
              <a:t>物</a:t>
            </a:r>
            <a:r>
              <a:rPr lang="zh-CN" altLang="en-US" sz="2000" dirty="0">
                <a:latin typeface="Times New Roman" panose="02020603050405020304" pitchFamily="18" charset="0"/>
                <a:ea typeface="宋体" panose="02010600030101010101" pitchFamily="2" charset="-122"/>
              </a:rPr>
              <a:t>联网不仅包含着传感数据、视频图像、音频、文本等各种媒体形式的数据，而且数据量巨大，因此资源发布成了一个重要课题。基本上，我们通过编码与解码技术，实现数据的有效存储和传输，使得它占用更少的磁盘存储空间和更短的传输时间。数据压缩的依据是数字信息中包含了大量的冗余，有效的编码技术旨在将这些冗余信息占用的空间和带宽节省出来，用较少的符号或编码代替原来的数据。</a:t>
            </a:r>
            <a:endParaRPr lang="zh-CN" altLang="zh-CN" sz="2000" dirty="0">
              <a:latin typeface="Times New Roman" panose="02020603050405020304" pitchFamily="18" charset="0"/>
              <a:ea typeface="宋体" panose="02010600030101010101" pitchFamily="2" charset="-122"/>
            </a:endParaRPr>
          </a:p>
        </p:txBody>
      </p:sp>
      <p:sp>
        <p:nvSpPr>
          <p:cNvPr id="2" name="灯片编号占位符 1"/>
          <p:cNvSpPr>
            <a:spLocks noGrp="1"/>
          </p:cNvSpPr>
          <p:nvPr>
            <p:ph type="sldNum" sz="quarter" idx="11"/>
          </p:nvPr>
        </p:nvSpPr>
        <p:spPr/>
        <p:txBody>
          <a:bodyPr/>
          <a:lstStyle/>
          <a:p>
            <a:fld id="{D6B47906-1CB0-4861-8A15-132F9C610BB8}" type="slidenum">
              <a:rPr lang="zh-CN" altLang="en-US" smtClean="0"/>
              <a:t>48</a:t>
            </a:fld>
            <a:endParaRPr lang="zh-CN" altLang="en-US"/>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物联网的应用</a:t>
            </a:r>
            <a:endParaRPr lang="zh-CN" altLang="en-US" dirty="0"/>
          </a:p>
        </p:txBody>
      </p:sp>
      <p:graphicFrame>
        <p:nvGraphicFramePr>
          <p:cNvPr id="38921" name="对象 5"/>
          <p:cNvGraphicFramePr>
            <a:graphicFrameLocks noChangeAspect="1"/>
          </p:cNvGraphicFramePr>
          <p:nvPr/>
        </p:nvGraphicFramePr>
        <p:xfrm>
          <a:off x="1258888" y="1557338"/>
          <a:ext cx="6181725" cy="4348162"/>
        </p:xfrm>
        <a:graphic>
          <a:graphicData uri="http://schemas.openxmlformats.org/presentationml/2006/ole">
            <mc:AlternateContent xmlns:mc="http://schemas.openxmlformats.org/markup-compatibility/2006">
              <mc:Choice xmlns:v="urn:schemas-microsoft-com:vml" Requires="v">
                <p:oleObj spid="_x0000_s6220" r:id="rId3" imgW="6392545" imgH="4815205" progId="Visio.Drawing.11">
                  <p:embed/>
                </p:oleObj>
              </mc:Choice>
              <mc:Fallback>
                <p:oleObj r:id="rId3" imgW="6392545" imgH="4815205" progId="Visio.Drawing.11">
                  <p:embed/>
                  <p:pic>
                    <p:nvPicPr>
                      <p:cNvPr id="0" name="图片 3079"/>
                      <p:cNvPicPr/>
                      <p:nvPr/>
                    </p:nvPicPr>
                    <p:blipFill>
                      <a:blip r:embed="rId4"/>
                      <a:stretch>
                        <a:fillRect/>
                      </a:stretch>
                    </p:blipFill>
                    <p:spPr>
                      <a:xfrm>
                        <a:off x="1258888" y="1557338"/>
                        <a:ext cx="6181725" cy="4348162"/>
                      </a:xfrm>
                      <a:prstGeom prst="rect">
                        <a:avLst/>
                      </a:prstGeom>
                      <a:noFill/>
                      <a:ln w="38100">
                        <a:noFill/>
                        <a:miter/>
                      </a:ln>
                    </p:spPr>
                  </p:pic>
                </p:oleObj>
              </mc:Fallback>
            </mc:AlternateContent>
          </a:graphicData>
        </a:graphic>
      </p:graphicFrame>
      <p:sp>
        <p:nvSpPr>
          <p:cNvPr id="3" name="灯片编号占位符 2"/>
          <p:cNvSpPr>
            <a:spLocks noGrp="1"/>
          </p:cNvSpPr>
          <p:nvPr>
            <p:ph type="sldNum" sz="quarter" idx="11"/>
          </p:nvPr>
        </p:nvSpPr>
        <p:spPr/>
        <p:txBody>
          <a:bodyPr/>
          <a:lstStyle/>
          <a:p>
            <a:fld id="{D6B47906-1CB0-4861-8A15-132F9C610BB8}" type="slidenum">
              <a:rPr lang="zh-CN" altLang="en-US" smtClean="0"/>
              <a:t>49</a:t>
            </a:fld>
            <a:endParaRPr lang="zh-CN" altLang="en-US"/>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物联网的概念</a:t>
            </a:r>
            <a:endParaRPr lang="zh-CN" altLang="en-US" dirty="0"/>
          </a:p>
        </p:txBody>
      </p:sp>
      <p:sp>
        <p:nvSpPr>
          <p:cNvPr id="3" name="内容占位符 2"/>
          <p:cNvSpPr>
            <a:spLocks noGrp="1"/>
          </p:cNvSpPr>
          <p:nvPr>
            <p:ph idx="1"/>
          </p:nvPr>
        </p:nvSpPr>
        <p:spPr>
          <a:xfrm>
            <a:off x="302260" y="1766570"/>
            <a:ext cx="5041900" cy="4292600"/>
          </a:xfrm>
        </p:spPr>
        <p:txBody>
          <a:bodyPr/>
          <a:lstStyle/>
          <a:p>
            <a:r>
              <a:rPr lang="zh-CN" altLang="en-US" dirty="0" smtClean="0"/>
              <a:t>定义</a:t>
            </a:r>
            <a:endParaRPr lang="en-US" altLang="zh-CN" dirty="0" smtClean="0"/>
          </a:p>
          <a:p>
            <a:pPr lvl="1">
              <a:lnSpc>
                <a:spcPct val="150000"/>
              </a:lnSpc>
            </a:pPr>
            <a:r>
              <a:rPr lang="zh-CN" altLang="en-US" sz="2400" dirty="0" smtClean="0"/>
              <a:t>把</a:t>
            </a:r>
            <a:r>
              <a:rPr lang="zh-CN" altLang="en-US" sz="2400" dirty="0" smtClean="0">
                <a:solidFill>
                  <a:srgbClr val="FF0000"/>
                </a:solidFill>
              </a:rPr>
              <a:t>所有物品</a:t>
            </a:r>
            <a:r>
              <a:rPr lang="zh-CN" altLang="en-US" sz="2400" dirty="0" smtClean="0"/>
              <a:t>通过</a:t>
            </a:r>
            <a:r>
              <a:rPr lang="zh-CN" altLang="en-US" sz="2400" dirty="0"/>
              <a:t>射频识别（</a:t>
            </a:r>
            <a:r>
              <a:rPr lang="en-US" altLang="zh-CN" sz="2400" dirty="0"/>
              <a:t>RFID</a:t>
            </a:r>
            <a:r>
              <a:rPr lang="zh-CN" altLang="en-US" sz="2400" dirty="0"/>
              <a:t>）、红外感应器、全球定位系统、激光</a:t>
            </a:r>
            <a:r>
              <a:rPr lang="zh-CN" altLang="en-US" sz="2400" dirty="0" smtClean="0"/>
              <a:t>扫描仪等</a:t>
            </a:r>
            <a:r>
              <a:rPr lang="zh-CN" altLang="en-US" sz="2400" dirty="0"/>
              <a:t>信息传感设备</a:t>
            </a:r>
            <a:r>
              <a:rPr lang="zh-CN" altLang="en-US" sz="2400" dirty="0">
                <a:solidFill>
                  <a:srgbClr val="FF0000"/>
                </a:solidFill>
              </a:rPr>
              <a:t>与互联网连接起来</a:t>
            </a:r>
            <a:r>
              <a:rPr lang="zh-CN" altLang="en-US" sz="2400" dirty="0"/>
              <a:t>，进行信息交换和通讯，</a:t>
            </a:r>
            <a:r>
              <a:rPr lang="zh-CN" altLang="en-US" sz="2400" dirty="0">
                <a:solidFill>
                  <a:srgbClr val="FF0000"/>
                </a:solidFill>
              </a:rPr>
              <a:t>实现智能化</a:t>
            </a:r>
            <a:r>
              <a:rPr lang="zh-CN" altLang="en-US" sz="2400" dirty="0"/>
              <a:t>识别、定位、跟踪、监控和管理。</a:t>
            </a:r>
            <a:endParaRPr lang="zh-CN" altLang="en-US" dirty="0"/>
          </a:p>
          <a:p>
            <a:pPr lvl="1"/>
            <a:endParaRPr lang="zh-CN" altLang="en-US" dirty="0"/>
          </a:p>
        </p:txBody>
      </p:sp>
      <p:pic>
        <p:nvPicPr>
          <p:cNvPr id="4" name="图片 8" descr="wulianwang.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8463" y="2755758"/>
            <a:ext cx="3208337"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1"/>
          </p:nvPr>
        </p:nvSpPr>
        <p:spPr/>
        <p:txBody>
          <a:bodyPr/>
          <a:lstStyle/>
          <a:p>
            <a:fld id="{D6B47906-1CB0-4861-8A15-132F9C610BB8}" type="slidenum">
              <a:rPr lang="zh-CN" altLang="en-US" smtClean="0"/>
              <a:t>5</a:t>
            </a:fld>
            <a:endParaRPr lang="zh-CN" altLang="en-US"/>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物联网的应用领域</a:t>
            </a:r>
            <a:endParaRPr lang="zh-CN" altLang="en-US" dirty="0"/>
          </a:p>
        </p:txBody>
      </p:sp>
      <p:sp>
        <p:nvSpPr>
          <p:cNvPr id="3" name="内容占位符 2"/>
          <p:cNvSpPr>
            <a:spLocks noGrp="1"/>
          </p:cNvSpPr>
          <p:nvPr>
            <p:ph idx="1"/>
          </p:nvPr>
        </p:nvSpPr>
        <p:spPr>
          <a:xfrm>
            <a:off x="678095" y="1736334"/>
            <a:ext cx="7856306" cy="4174888"/>
          </a:xfrm>
        </p:spPr>
        <p:txBody>
          <a:bodyPr/>
          <a:lstStyle/>
          <a:p>
            <a:r>
              <a:rPr lang="zh-CN" altLang="en-US" sz="2800" dirty="0"/>
              <a:t>市政管理</a:t>
            </a:r>
          </a:p>
          <a:p>
            <a:r>
              <a:rPr lang="zh-CN" altLang="en-US" sz="2800" dirty="0"/>
              <a:t>农业园林</a:t>
            </a:r>
          </a:p>
          <a:p>
            <a:r>
              <a:rPr lang="zh-CN" altLang="en-US" sz="2800" dirty="0"/>
              <a:t>医疗保健</a:t>
            </a:r>
          </a:p>
          <a:p>
            <a:r>
              <a:rPr lang="zh-CN" altLang="en-US" sz="2800" dirty="0"/>
              <a:t>智能楼宇</a:t>
            </a:r>
          </a:p>
          <a:p>
            <a:r>
              <a:rPr lang="zh-CN" altLang="en-US" sz="2800" dirty="0"/>
              <a:t>交通管理</a:t>
            </a:r>
          </a:p>
          <a:p>
            <a:r>
              <a:rPr lang="zh-CN" altLang="en-US" sz="2800" dirty="0"/>
              <a:t>食品安全</a:t>
            </a:r>
          </a:p>
          <a:p>
            <a:r>
              <a:rPr lang="zh-CN" altLang="en-US" sz="2800" dirty="0"/>
              <a:t>通信</a:t>
            </a:r>
            <a:r>
              <a:rPr lang="zh-CN" altLang="en-US" sz="2800" dirty="0" smtClean="0"/>
              <a:t>行业</a:t>
            </a:r>
            <a:endParaRPr lang="en-US" altLang="zh-CN" sz="2800" dirty="0" smtClean="0"/>
          </a:p>
          <a:p>
            <a:r>
              <a:rPr lang="en-US" altLang="zh-CN" sz="2800" dirty="0" smtClean="0"/>
              <a:t>…</a:t>
            </a:r>
            <a:endParaRPr lang="zh-CN" altLang="en-US" sz="2800" dirty="0"/>
          </a:p>
        </p:txBody>
      </p:sp>
      <p:sp>
        <p:nvSpPr>
          <p:cNvPr id="4" name="灯片编号占位符 3"/>
          <p:cNvSpPr>
            <a:spLocks noGrp="1"/>
          </p:cNvSpPr>
          <p:nvPr>
            <p:ph type="sldNum" sz="quarter" idx="11"/>
          </p:nvPr>
        </p:nvSpPr>
        <p:spPr/>
        <p:txBody>
          <a:bodyPr/>
          <a:lstStyle/>
          <a:p>
            <a:fld id="{D6B47906-1CB0-4861-8A15-132F9C610BB8}" type="slidenum">
              <a:rPr lang="zh-CN" altLang="en-US" smtClean="0"/>
              <a:t>50</a:t>
            </a:fld>
            <a:endParaRPr lang="zh-CN" altLang="en-US"/>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精准农业</a:t>
            </a:r>
            <a:endParaRPr lang="zh-CN" altLang="en-US" dirty="0"/>
          </a:p>
        </p:txBody>
      </p:sp>
      <p:sp>
        <p:nvSpPr>
          <p:cNvPr id="3" name="内容占位符 2"/>
          <p:cNvSpPr>
            <a:spLocks noGrp="1"/>
          </p:cNvSpPr>
          <p:nvPr>
            <p:ph idx="1"/>
          </p:nvPr>
        </p:nvSpPr>
        <p:spPr>
          <a:xfrm>
            <a:off x="1017860" y="1740613"/>
            <a:ext cx="7108279" cy="2389598"/>
          </a:xfrm>
        </p:spPr>
        <p:txBody>
          <a:bodyPr/>
          <a:lstStyle/>
          <a:p>
            <a:r>
              <a:rPr lang="zh-CN" altLang="en-US" sz="2000" dirty="0"/>
              <a:t>将无线传感器网络布设于农田、园林、温室等目标区域，网络节点大量实时地收集温度、湿度、光照、气体浓度等物理量，精准地获取土壤水分、养分程度、电导率、</a:t>
            </a:r>
            <a:r>
              <a:rPr lang="en-US" altLang="zh-CN" sz="2000" dirty="0"/>
              <a:t>pH</a:t>
            </a:r>
            <a:r>
              <a:rPr lang="zh-CN" altLang="en-US" sz="2000" dirty="0"/>
              <a:t>值、氮素等</a:t>
            </a:r>
            <a:r>
              <a:rPr lang="zh-CN" altLang="en-US" sz="2000" dirty="0" smtClean="0"/>
              <a:t>土壤信息</a:t>
            </a:r>
            <a:endParaRPr lang="zh-CN" altLang="en-US" sz="2000" dirty="0"/>
          </a:p>
          <a:p>
            <a:r>
              <a:rPr lang="zh-CN" altLang="en-US" sz="2000" dirty="0"/>
              <a:t>无线传感器网络有助于实现农业生产的标准化、数字化、</a:t>
            </a:r>
            <a:r>
              <a:rPr lang="zh-CN" altLang="en-US" sz="2000" dirty="0" smtClean="0"/>
              <a:t>网络化</a:t>
            </a:r>
            <a:endParaRPr lang="zh-CN" altLang="en-US" sz="2000" dirty="0"/>
          </a:p>
          <a:p>
            <a:r>
              <a:rPr lang="zh-CN" altLang="en-US" sz="2000" dirty="0" smtClean="0"/>
              <a:t>增产增收</a:t>
            </a:r>
            <a:r>
              <a:rPr lang="zh-CN" altLang="en-US" sz="2000" dirty="0"/>
              <a:t>、节约能源，相当于露地栽培产量</a:t>
            </a:r>
            <a:r>
              <a:rPr lang="en-US" altLang="zh-CN" sz="2000" dirty="0"/>
              <a:t>10</a:t>
            </a:r>
            <a:r>
              <a:rPr lang="zh-CN" altLang="en-US" sz="2000" dirty="0"/>
              <a:t>倍</a:t>
            </a:r>
            <a:r>
              <a:rPr lang="zh-CN" altLang="en-US" sz="2000" dirty="0" smtClean="0"/>
              <a:t>以上</a:t>
            </a:r>
            <a:endParaRPr lang="zh-CN" altLang="en-US" sz="2000"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446096" y="4342076"/>
            <a:ext cx="2823861" cy="1781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220" y="4340966"/>
            <a:ext cx="3711780" cy="1782207"/>
          </a:xfrm>
          <a:prstGeom prst="rect">
            <a:avLst/>
          </a:prstGeom>
        </p:spPr>
      </p:pic>
      <p:sp>
        <p:nvSpPr>
          <p:cNvPr id="4" name="灯片编号占位符 3"/>
          <p:cNvSpPr>
            <a:spLocks noGrp="1"/>
          </p:cNvSpPr>
          <p:nvPr>
            <p:ph type="sldNum" sz="quarter" idx="11"/>
          </p:nvPr>
        </p:nvSpPr>
        <p:spPr/>
        <p:txBody>
          <a:bodyPr/>
          <a:lstStyle/>
          <a:p>
            <a:fld id="{D6B47906-1CB0-4861-8A15-132F9C610BB8}" type="slidenum">
              <a:rPr lang="zh-CN" altLang="en-US" smtClean="0"/>
              <a:t>51</a:t>
            </a:fld>
            <a:endParaRPr lang="zh-CN" altLang="en-US"/>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053620"/>
          </a:xfrm>
        </p:spPr>
        <p:txBody>
          <a:bodyPr/>
          <a:lstStyle/>
          <a:p>
            <a:r>
              <a:rPr lang="zh-CN" altLang="en-US" dirty="0" smtClean="0"/>
              <a:t>资产跟踪</a:t>
            </a:r>
            <a:endParaRPr lang="zh-CN" altLang="en-US" dirty="0"/>
          </a:p>
        </p:txBody>
      </p:sp>
      <p:sp>
        <p:nvSpPr>
          <p:cNvPr id="3" name="内容占位符 2"/>
          <p:cNvSpPr>
            <a:spLocks noGrp="1"/>
          </p:cNvSpPr>
          <p:nvPr>
            <p:ph idx="1"/>
          </p:nvPr>
        </p:nvSpPr>
        <p:spPr>
          <a:xfrm>
            <a:off x="565079" y="1422084"/>
            <a:ext cx="7752165" cy="1423198"/>
          </a:xfrm>
        </p:spPr>
        <p:txBody>
          <a:bodyPr/>
          <a:lstStyle/>
          <a:p>
            <a:r>
              <a:rPr lang="zh-CN" altLang="en-US" sz="1800" dirty="0" smtClean="0"/>
              <a:t>基于</a:t>
            </a:r>
            <a:r>
              <a:rPr lang="en-US" altLang="zh-CN" sz="1800" dirty="0" smtClean="0"/>
              <a:t>IEEE 802.15.4</a:t>
            </a:r>
            <a:r>
              <a:rPr lang="zh-CN" altLang="en-US" sz="1800" dirty="0" smtClean="0"/>
              <a:t>的无线传感器网络提供了关于重要资产的传感及位置信息</a:t>
            </a:r>
            <a:endParaRPr lang="en-US" altLang="zh-CN" sz="1800" dirty="0" smtClean="0"/>
          </a:p>
          <a:p>
            <a:r>
              <a:rPr lang="zh-CN" altLang="en-US" sz="1800" dirty="0" smtClean="0"/>
              <a:t>示例应用包含了货箱（</a:t>
            </a:r>
            <a:r>
              <a:rPr lang="en-US" altLang="zh-CN" sz="1800" dirty="0" smtClean="0"/>
              <a:t>container</a:t>
            </a:r>
            <a:r>
              <a:rPr lang="zh-CN" altLang="en-US" sz="1800" dirty="0" smtClean="0"/>
              <a:t>）、车辆（</a:t>
            </a:r>
            <a:r>
              <a:rPr lang="en-US" altLang="zh-CN" sz="1800" dirty="0" smtClean="0"/>
              <a:t>vehicle</a:t>
            </a:r>
            <a:r>
              <a:rPr lang="zh-CN" altLang="en-US" sz="1800" dirty="0" smtClean="0"/>
              <a:t>）跟踪及监视，人员识别等等</a:t>
            </a:r>
            <a:endParaRPr lang="en-US" altLang="zh-CN" sz="1800" dirty="0"/>
          </a:p>
        </p:txBody>
      </p:sp>
      <p:pic>
        <p:nvPicPr>
          <p:cNvPr id="4" name="Picture 6" descr="1_5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731" y="2845282"/>
            <a:ext cx="5010538" cy="342734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1"/>
          </p:nvPr>
        </p:nvSpPr>
        <p:spPr/>
        <p:txBody>
          <a:bodyPr/>
          <a:lstStyle/>
          <a:p>
            <a:fld id="{D6B47906-1CB0-4861-8A15-132F9C610BB8}" type="slidenum">
              <a:rPr lang="zh-CN" altLang="en-US" smtClean="0"/>
              <a:t>52</a:t>
            </a:fld>
            <a:endParaRPr lang="zh-CN" altLang="en-US"/>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楼宇远程抄表</a:t>
            </a:r>
            <a:endParaRPr lang="zh-CN" altLang="en-US" dirty="0"/>
          </a:p>
        </p:txBody>
      </p:sp>
      <p:sp>
        <p:nvSpPr>
          <p:cNvPr id="3" name="内容占位符 2"/>
          <p:cNvSpPr>
            <a:spLocks noGrp="1"/>
          </p:cNvSpPr>
          <p:nvPr>
            <p:ph idx="1"/>
          </p:nvPr>
        </p:nvSpPr>
        <p:spPr>
          <a:xfrm>
            <a:off x="647591" y="1585610"/>
            <a:ext cx="7848817" cy="749559"/>
          </a:xfrm>
        </p:spPr>
        <p:txBody>
          <a:bodyPr/>
          <a:lstStyle/>
          <a:p>
            <a:r>
              <a:rPr lang="zh-CN" altLang="en-US" sz="2000" dirty="0" smtClean="0"/>
              <a:t>基于</a:t>
            </a:r>
            <a:r>
              <a:rPr lang="en-US" altLang="zh-CN" sz="2000" dirty="0" smtClean="0"/>
              <a:t>IEEE 802.15.4</a:t>
            </a:r>
            <a:r>
              <a:rPr lang="zh-CN" altLang="en-US" sz="2000" dirty="0" smtClean="0"/>
              <a:t>的无线传感器网络被用于从测量设备（如水表、气表、电表等等）自动收集信息，而无需人工干预</a:t>
            </a:r>
            <a:endParaRPr lang="zh-CN" altLang="en-US" sz="2000" dirty="0"/>
          </a:p>
        </p:txBody>
      </p:sp>
      <p:pic>
        <p:nvPicPr>
          <p:cNvPr id="4" name="Picture 6" descr="1_4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201" y="2335169"/>
            <a:ext cx="5915025"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1"/>
          </p:nvPr>
        </p:nvSpPr>
        <p:spPr/>
        <p:txBody>
          <a:bodyPr/>
          <a:lstStyle/>
          <a:p>
            <a:fld id="{D6B47906-1CB0-4861-8A15-132F9C610BB8}" type="slidenum">
              <a:rPr lang="zh-CN" altLang="en-US" smtClean="0"/>
              <a:t>53</a:t>
            </a:fld>
            <a:endParaRPr lang="zh-CN" altLang="en-US"/>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楼宇</a:t>
            </a:r>
            <a:r>
              <a:rPr lang="en-US" altLang="zh-CN" dirty="0" smtClean="0"/>
              <a:t>/</a:t>
            </a:r>
            <a:r>
              <a:rPr lang="zh-CN" altLang="en-US" dirty="0" smtClean="0"/>
              <a:t>家庭自动化</a:t>
            </a:r>
            <a:endParaRPr lang="zh-CN" altLang="en-US" dirty="0"/>
          </a:p>
        </p:txBody>
      </p:sp>
      <p:sp>
        <p:nvSpPr>
          <p:cNvPr id="3" name="内容占位符 2"/>
          <p:cNvSpPr>
            <a:spLocks noGrp="1"/>
          </p:cNvSpPr>
          <p:nvPr>
            <p:ph idx="1"/>
          </p:nvPr>
        </p:nvSpPr>
        <p:spPr>
          <a:xfrm>
            <a:off x="534257" y="1754933"/>
            <a:ext cx="8000144" cy="646922"/>
          </a:xfrm>
        </p:spPr>
        <p:txBody>
          <a:bodyPr/>
          <a:lstStyle/>
          <a:p>
            <a:r>
              <a:rPr lang="zh-CN" altLang="en-US" sz="2000" dirty="0" smtClean="0"/>
              <a:t>基于</a:t>
            </a:r>
            <a:r>
              <a:rPr lang="en-US" altLang="zh-CN" sz="2000" dirty="0" smtClean="0"/>
              <a:t>IEEE 802.15.4</a:t>
            </a:r>
            <a:r>
              <a:rPr lang="zh-CN" altLang="en-US" sz="2000" dirty="0" smtClean="0"/>
              <a:t>的无线传感器网络被用于持续监视与控制住宅及商业建筑中的情况（如温度、湿度、灯光、烟雾等等）</a:t>
            </a:r>
            <a:endParaRPr lang="zh-CN" altLang="en-US" sz="2000" dirty="0"/>
          </a:p>
        </p:txBody>
      </p:sp>
      <p:pic>
        <p:nvPicPr>
          <p:cNvPr id="4" name="Picture 6" descr="1_4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204" y="2705493"/>
            <a:ext cx="5810250" cy="3590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1"/>
          </p:nvPr>
        </p:nvSpPr>
        <p:spPr/>
        <p:txBody>
          <a:bodyPr/>
          <a:lstStyle/>
          <a:p>
            <a:fld id="{D6B47906-1CB0-4861-8A15-132F9C610BB8}" type="slidenum">
              <a:rPr lang="zh-CN" altLang="en-US" smtClean="0"/>
              <a:t>54</a:t>
            </a:fld>
            <a:endParaRPr lang="zh-CN" altLang="en-US"/>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073020"/>
          </a:xfrm>
        </p:spPr>
        <p:txBody>
          <a:bodyPr/>
          <a:lstStyle/>
          <a:p>
            <a:r>
              <a:rPr lang="zh-CN" altLang="en-US" dirty="0" smtClean="0"/>
              <a:t>工业自动化</a:t>
            </a:r>
            <a:endParaRPr lang="zh-CN" altLang="en-US" dirty="0"/>
          </a:p>
        </p:txBody>
      </p:sp>
      <p:sp>
        <p:nvSpPr>
          <p:cNvPr id="3" name="内容占位符 2"/>
          <p:cNvSpPr>
            <a:spLocks noGrp="1"/>
          </p:cNvSpPr>
          <p:nvPr>
            <p:ph idx="1"/>
          </p:nvPr>
        </p:nvSpPr>
        <p:spPr>
          <a:xfrm>
            <a:off x="596220" y="1399329"/>
            <a:ext cx="7951559" cy="749559"/>
          </a:xfrm>
        </p:spPr>
        <p:txBody>
          <a:bodyPr/>
          <a:lstStyle/>
          <a:p>
            <a:r>
              <a:rPr lang="zh-CN" altLang="en-US" sz="2000" dirty="0" smtClean="0"/>
              <a:t>基于</a:t>
            </a:r>
            <a:r>
              <a:rPr lang="en-US" altLang="zh-CN" sz="2000" dirty="0" smtClean="0"/>
              <a:t>IEEE 802.15.4</a:t>
            </a:r>
            <a:r>
              <a:rPr lang="zh-CN" altLang="en-US" sz="2000" dirty="0" smtClean="0"/>
              <a:t>的无线传感器网络通过实时监控工业机械及设备，改进生产和过程控制的效果</a:t>
            </a:r>
            <a:endParaRPr lang="en-US" altLang="zh-CN" sz="2000" dirty="0"/>
          </a:p>
        </p:txBody>
      </p:sp>
      <p:pic>
        <p:nvPicPr>
          <p:cNvPr id="4" name="Picture 6" descr="1_5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536" y="2333824"/>
            <a:ext cx="5876925" cy="4095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1"/>
          </p:nvPr>
        </p:nvSpPr>
        <p:spPr/>
        <p:txBody>
          <a:bodyPr/>
          <a:lstStyle/>
          <a:p>
            <a:fld id="{D6B47906-1CB0-4861-8A15-132F9C610BB8}" type="slidenum">
              <a:rPr lang="zh-CN" altLang="en-US" smtClean="0"/>
              <a:t>55</a:t>
            </a:fld>
            <a:endParaRPr lang="zh-CN" altLang="en-US"/>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食品溯源系统</a:t>
            </a:r>
            <a:endParaRPr lang="zh-CN" altLang="en-US" dirty="0"/>
          </a:p>
        </p:txBody>
      </p:sp>
      <p:sp>
        <p:nvSpPr>
          <p:cNvPr id="3" name="内容占位符 2"/>
          <p:cNvSpPr>
            <a:spLocks noGrp="1"/>
          </p:cNvSpPr>
          <p:nvPr>
            <p:ph idx="1"/>
          </p:nvPr>
        </p:nvSpPr>
        <p:spPr>
          <a:xfrm>
            <a:off x="339047" y="1756880"/>
            <a:ext cx="5026055" cy="4530903"/>
          </a:xfrm>
        </p:spPr>
        <p:txBody>
          <a:bodyPr/>
          <a:lstStyle/>
          <a:p>
            <a:pPr>
              <a:lnSpc>
                <a:spcPct val="150000"/>
              </a:lnSpc>
            </a:pPr>
            <a:r>
              <a:rPr lang="zh-CN" altLang="en-US" sz="2000" dirty="0"/>
              <a:t>日本东京大学坂村健教授在计算所介绍</a:t>
            </a:r>
            <a:r>
              <a:rPr lang="en-US" altLang="zh-CN" sz="2000" dirty="0"/>
              <a:t>RFID</a:t>
            </a:r>
            <a:endParaRPr lang="zh-CN" altLang="en-US" sz="2000" dirty="0"/>
          </a:p>
          <a:p>
            <a:pPr>
              <a:lnSpc>
                <a:spcPct val="150000"/>
              </a:lnSpc>
            </a:pPr>
            <a:r>
              <a:rPr lang="zh-CN" altLang="en-US" sz="2000" dirty="0"/>
              <a:t>萝卜上的</a:t>
            </a:r>
            <a:r>
              <a:rPr lang="en-US" altLang="zh-CN" sz="2000" dirty="0"/>
              <a:t>RFID</a:t>
            </a:r>
            <a:r>
              <a:rPr lang="zh-CN" altLang="en-US" sz="2000" dirty="0"/>
              <a:t>记录了整个萝卜生产信息（产地、施肥、农药），运输信息等。买家在超市可以追踪这些信息</a:t>
            </a:r>
          </a:p>
          <a:p>
            <a:pPr>
              <a:lnSpc>
                <a:spcPct val="150000"/>
              </a:lnSpc>
            </a:pPr>
            <a:r>
              <a:rPr lang="zh-CN" altLang="en-US" sz="2000" dirty="0"/>
              <a:t>桌子上的烟、酒、饮料都有</a:t>
            </a:r>
            <a:r>
              <a:rPr lang="en-US" altLang="zh-CN" sz="2000" dirty="0"/>
              <a:t>RFID</a:t>
            </a:r>
            <a:endParaRPr lang="zh-CN" altLang="en-US" sz="2000" dirty="0" smtClean="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7028" y="1905000"/>
            <a:ext cx="2850597" cy="2460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灯片编号占位符 4"/>
          <p:cNvSpPr>
            <a:spLocks noGrp="1"/>
          </p:cNvSpPr>
          <p:nvPr>
            <p:ph type="sldNum" sz="quarter" idx="11"/>
          </p:nvPr>
        </p:nvSpPr>
        <p:spPr/>
        <p:txBody>
          <a:bodyPr/>
          <a:lstStyle/>
          <a:p>
            <a:fld id="{D6B47906-1CB0-4861-8A15-132F9C610BB8}" type="slidenum">
              <a:rPr lang="zh-CN" altLang="en-US" smtClean="0"/>
              <a:t>56</a:t>
            </a:fld>
            <a:endParaRPr lang="zh-CN" altLang="en-US"/>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238036"/>
          </a:xfrm>
        </p:spPr>
        <p:txBody>
          <a:bodyPr/>
          <a:lstStyle/>
          <a:p>
            <a:r>
              <a:rPr lang="zh-CN" altLang="en-US" dirty="0" smtClean="0"/>
              <a:t>手机支付</a:t>
            </a:r>
            <a:endParaRPr lang="zh-CN" altLang="en-US" dirty="0"/>
          </a:p>
        </p:txBody>
      </p:sp>
      <p:sp>
        <p:nvSpPr>
          <p:cNvPr id="3" name="内容占位符 2"/>
          <p:cNvSpPr>
            <a:spLocks noGrp="1"/>
          </p:cNvSpPr>
          <p:nvPr>
            <p:ph idx="1"/>
          </p:nvPr>
        </p:nvSpPr>
        <p:spPr>
          <a:xfrm>
            <a:off x="328773" y="1555102"/>
            <a:ext cx="8486454" cy="2195804"/>
          </a:xfrm>
        </p:spPr>
        <p:txBody>
          <a:bodyPr/>
          <a:lstStyle/>
          <a:p>
            <a:r>
              <a:rPr lang="zh-CN" altLang="en-US" sz="2000" dirty="0"/>
              <a:t>在“</a:t>
            </a:r>
            <a:r>
              <a:rPr lang="en-US" altLang="zh-CN" sz="2000" dirty="0"/>
              <a:t>2009 </a:t>
            </a:r>
            <a:r>
              <a:rPr lang="zh-CN" altLang="en-US" sz="2000" dirty="0"/>
              <a:t>年中国国际信息通信展览会”上，中国移动展出了手机支付。手机支付实际上主要是手机 </a:t>
            </a:r>
            <a:r>
              <a:rPr lang="en-US" altLang="zh-CN" sz="2000" dirty="0"/>
              <a:t>SIM </a:t>
            </a:r>
            <a:r>
              <a:rPr lang="zh-CN" altLang="en-US" sz="2000" dirty="0"/>
              <a:t>卡的更换，由普通 </a:t>
            </a:r>
            <a:r>
              <a:rPr lang="en-US" altLang="zh-CN" sz="2000" dirty="0"/>
              <a:t>SIM </a:t>
            </a:r>
            <a:r>
              <a:rPr lang="zh-CN" altLang="en-US" sz="2000" dirty="0"/>
              <a:t>卡更换为 </a:t>
            </a:r>
            <a:r>
              <a:rPr lang="en-US" altLang="zh-CN" sz="2000" dirty="0"/>
              <a:t>RFID-SIM</a:t>
            </a:r>
            <a:r>
              <a:rPr lang="zh-CN" altLang="en-US" sz="2000" dirty="0"/>
              <a:t>卡，而不需要对手机进行更换。用户在消费时，只需要将手机从接收器上轻轻一扫，就可以方便进行各种购物，以及获得详细的费用清单。</a:t>
            </a:r>
          </a:p>
          <a:p>
            <a:r>
              <a:rPr lang="zh-CN" altLang="en-US" sz="2000" dirty="0"/>
              <a:t>中国联通在上海推出了公交卡手机，通过刷手机可以实现公交车票支付</a:t>
            </a:r>
          </a:p>
        </p:txBody>
      </p:sp>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32880"/>
          <a:stretch>
            <a:fillRect/>
          </a:stretch>
        </p:blipFill>
        <p:spPr bwMode="auto">
          <a:xfrm>
            <a:off x="1479601" y="3734778"/>
            <a:ext cx="2609494"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7158" b="10096"/>
          <a:stretch>
            <a:fillRect/>
          </a:stretch>
        </p:blipFill>
        <p:spPr bwMode="auto">
          <a:xfrm>
            <a:off x="5346630" y="3750906"/>
            <a:ext cx="2234020" cy="247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5"/>
          <p:cNvSpPr>
            <a:spLocks noGrp="1"/>
          </p:cNvSpPr>
          <p:nvPr>
            <p:ph type="sldNum" sz="quarter" idx="11"/>
          </p:nvPr>
        </p:nvSpPr>
        <p:spPr/>
        <p:txBody>
          <a:bodyPr/>
          <a:lstStyle/>
          <a:p>
            <a:fld id="{D6B47906-1CB0-4861-8A15-132F9C610BB8}" type="slidenum">
              <a:rPr lang="zh-CN" altLang="en-US" smtClean="0"/>
              <a:t>57</a:t>
            </a:fld>
            <a:endParaRPr lang="zh-CN" altLang="en-US"/>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248310"/>
          </a:xfrm>
        </p:spPr>
        <p:txBody>
          <a:bodyPr/>
          <a:lstStyle/>
          <a:p>
            <a:r>
              <a:rPr lang="en-US" altLang="zh-CN" sz="3600" dirty="0" smtClean="0"/>
              <a:t>NFC</a:t>
            </a:r>
            <a:r>
              <a:rPr lang="zh-CN" altLang="en-US" sz="3600" dirty="0"/>
              <a:t>技术</a:t>
            </a:r>
          </a:p>
        </p:txBody>
      </p:sp>
      <p:sp>
        <p:nvSpPr>
          <p:cNvPr id="3" name="内容占位符 2"/>
          <p:cNvSpPr>
            <a:spLocks noGrp="1"/>
          </p:cNvSpPr>
          <p:nvPr>
            <p:ph idx="1"/>
          </p:nvPr>
        </p:nvSpPr>
        <p:spPr>
          <a:xfrm>
            <a:off x="457200" y="1519102"/>
            <a:ext cx="8011886" cy="2404572"/>
          </a:xfrm>
        </p:spPr>
        <p:txBody>
          <a:bodyPr/>
          <a:lstStyle/>
          <a:p>
            <a:r>
              <a:rPr lang="zh-CN" altLang="en-US" sz="1800" dirty="0" smtClean="0"/>
              <a:t>近场</a:t>
            </a:r>
            <a:r>
              <a:rPr lang="zh-CN" altLang="en-US" sz="1800" dirty="0"/>
              <a:t>通信（</a:t>
            </a:r>
            <a:r>
              <a:rPr lang="en-US" altLang="zh-CN" sz="1800" dirty="0"/>
              <a:t>Near Field Communication</a:t>
            </a:r>
            <a:r>
              <a:rPr lang="zh-CN" altLang="en-US" sz="1800" dirty="0"/>
              <a:t>，</a:t>
            </a:r>
            <a:r>
              <a:rPr lang="en-US" altLang="zh-CN" sz="1800" dirty="0"/>
              <a:t>NFC</a:t>
            </a:r>
            <a:r>
              <a:rPr lang="zh-CN" altLang="en-US" sz="1800" dirty="0"/>
              <a:t>），又称近距离无线通信，是一种短距离的高频无线通信技术，允许电子设备之间进行非接触式</a:t>
            </a:r>
            <a:r>
              <a:rPr lang="zh-CN" altLang="en-US" sz="1800" b="1" dirty="0"/>
              <a:t>点对点</a:t>
            </a:r>
            <a:r>
              <a:rPr lang="zh-CN" altLang="en-US" sz="1800" dirty="0"/>
              <a:t>数据传输（在十厘米内）交换数据</a:t>
            </a:r>
            <a:r>
              <a:rPr lang="zh-CN" altLang="en-US" sz="1800" dirty="0" smtClean="0"/>
              <a:t>。</a:t>
            </a:r>
            <a:endParaRPr lang="en-US" altLang="zh-CN" sz="1800" dirty="0" smtClean="0"/>
          </a:p>
          <a:p>
            <a:r>
              <a:rPr lang="zh-CN" altLang="en-US" sz="1800" dirty="0" smtClean="0"/>
              <a:t>近场通信技术由非接触式</a:t>
            </a:r>
            <a:r>
              <a:rPr lang="zh-CN" altLang="en-US" sz="1800" dirty="0"/>
              <a:t>射频识别（</a:t>
            </a:r>
            <a:r>
              <a:rPr lang="en-US" altLang="zh-CN" sz="1800" dirty="0"/>
              <a:t>RFID</a:t>
            </a:r>
            <a:r>
              <a:rPr lang="zh-CN" altLang="en-US" sz="1800" dirty="0"/>
              <a:t>）演变而来，并向下兼容</a:t>
            </a:r>
            <a:r>
              <a:rPr lang="en-US" altLang="zh-CN" sz="1800" dirty="0"/>
              <a:t>RFID</a:t>
            </a:r>
            <a:r>
              <a:rPr lang="zh-CN" altLang="en-US" sz="1800" dirty="0"/>
              <a:t>，最早由</a:t>
            </a:r>
            <a:r>
              <a:rPr lang="en-US" altLang="zh-CN" sz="1800" dirty="0"/>
              <a:t>Sony</a:t>
            </a:r>
            <a:r>
              <a:rPr lang="zh-CN" altLang="en-US" sz="1800" dirty="0"/>
              <a:t>和</a:t>
            </a:r>
            <a:r>
              <a:rPr lang="en-US" altLang="zh-CN" sz="1800" dirty="0"/>
              <a:t>Philips</a:t>
            </a:r>
            <a:r>
              <a:rPr lang="zh-CN" altLang="en-US" sz="1800" dirty="0"/>
              <a:t>各自开发成功，主要用于手机等手持设备中提供</a:t>
            </a:r>
            <a:r>
              <a:rPr lang="en-US" altLang="zh-CN" sz="1800" dirty="0"/>
              <a:t>M2M(Machine to Machine)</a:t>
            </a:r>
            <a:r>
              <a:rPr lang="zh-CN" altLang="en-US" sz="1800" dirty="0"/>
              <a:t>的通信</a:t>
            </a:r>
            <a:r>
              <a:rPr lang="zh-CN" altLang="en-US" sz="1800" dirty="0" smtClean="0"/>
              <a:t>。</a:t>
            </a:r>
            <a:endParaRPr lang="en-US" altLang="zh-CN" sz="1800" dirty="0" smtClean="0"/>
          </a:p>
          <a:p>
            <a:r>
              <a:rPr lang="zh-CN" altLang="en-US" sz="1800" dirty="0"/>
              <a:t>只限</a:t>
            </a:r>
            <a:r>
              <a:rPr lang="zh-CN" altLang="en-US" sz="1800" dirty="0" smtClean="0"/>
              <a:t>于特定频段，</a:t>
            </a:r>
            <a:r>
              <a:rPr lang="zh-CN" altLang="en-US" sz="1800" dirty="0"/>
              <a:t>具有距离近、带宽高、能耗</a:t>
            </a:r>
            <a:r>
              <a:rPr lang="zh-CN" altLang="en-US" sz="1800" dirty="0" smtClean="0"/>
              <a:t>低等特点。</a:t>
            </a:r>
            <a:endParaRPr lang="en-US" altLang="zh-CN" sz="1800" dirty="0" smtClean="0"/>
          </a:p>
          <a:p>
            <a:r>
              <a:rPr lang="zh-CN" altLang="en-US" sz="1800" dirty="0" smtClean="0"/>
              <a:t>由于</a:t>
            </a:r>
            <a:r>
              <a:rPr lang="zh-CN" altLang="en-US" sz="1800" dirty="0"/>
              <a:t>近场通讯具有天然的安全性，因此，</a:t>
            </a:r>
            <a:r>
              <a:rPr lang="en-US" altLang="zh-CN" sz="1800" dirty="0"/>
              <a:t>NFC</a:t>
            </a:r>
            <a:r>
              <a:rPr lang="zh-CN" altLang="en-US" sz="1800" dirty="0"/>
              <a:t>技术被认为在手机支付等领域具有很大的应用前景。</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0664" y="4273247"/>
            <a:ext cx="3606328" cy="2187445"/>
          </a:xfrm>
          <a:prstGeom prst="rect">
            <a:avLst/>
          </a:prstGeom>
          <a:ln>
            <a:noFill/>
          </a:ln>
          <a:effectLst>
            <a:outerShdw blurRad="292100" dist="139700" dir="2700000" algn="tl" rotWithShape="0">
              <a:srgbClr val="333333">
                <a:alpha val="65000"/>
              </a:srgbClr>
            </a:outerShdw>
          </a:effectLst>
        </p:spPr>
      </p:pic>
      <p:sp>
        <p:nvSpPr>
          <p:cNvPr id="4" name="灯片编号占位符 3"/>
          <p:cNvSpPr>
            <a:spLocks noGrp="1"/>
          </p:cNvSpPr>
          <p:nvPr>
            <p:ph type="sldNum" sz="quarter" idx="11"/>
          </p:nvPr>
        </p:nvSpPr>
        <p:spPr/>
        <p:txBody>
          <a:bodyPr/>
          <a:lstStyle/>
          <a:p>
            <a:fld id="{D6B47906-1CB0-4861-8A15-132F9C610BB8}" type="slidenum">
              <a:rPr lang="zh-CN" altLang="en-US" smtClean="0"/>
              <a:t>58</a:t>
            </a:fld>
            <a:endParaRPr lang="zh-CN" altLang="en-US"/>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仓储实时</a:t>
            </a:r>
            <a:r>
              <a:rPr lang="zh-CN" altLang="en-US" dirty="0"/>
              <a:t>管理系统</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640" y="2227294"/>
            <a:ext cx="5249090" cy="3496651"/>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5730" y="2227294"/>
            <a:ext cx="2744366" cy="3659155"/>
          </a:xfrm>
          <a:prstGeom prst="rect">
            <a:avLst/>
          </a:prstGeom>
        </p:spPr>
      </p:pic>
      <p:sp>
        <p:nvSpPr>
          <p:cNvPr id="3" name="灯片编号占位符 2"/>
          <p:cNvSpPr>
            <a:spLocks noGrp="1"/>
          </p:cNvSpPr>
          <p:nvPr>
            <p:ph type="sldNum" sz="quarter" idx="11"/>
          </p:nvPr>
        </p:nvSpPr>
        <p:spPr/>
        <p:txBody>
          <a:bodyPr/>
          <a:lstStyle/>
          <a:p>
            <a:fld id="{D6B47906-1CB0-4861-8A15-132F9C610BB8}" type="slidenum">
              <a:rPr lang="zh-CN" altLang="en-US" smtClean="0"/>
              <a:t>59</a:t>
            </a:fld>
            <a:endParaRPr lang="zh-CN" altLang="en-US"/>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物联网的概念模型</a:t>
            </a:r>
            <a:endParaRPr lang="zh-CN" altLang="en-US" dirty="0"/>
          </a:p>
        </p:txBody>
      </p:sp>
      <p:graphicFrame>
        <p:nvGraphicFramePr>
          <p:cNvPr id="10247" name="对象 4"/>
          <p:cNvGraphicFramePr>
            <a:graphicFrameLocks noChangeAspect="1"/>
          </p:cNvGraphicFramePr>
          <p:nvPr/>
        </p:nvGraphicFramePr>
        <p:xfrm>
          <a:off x="1541463" y="2074863"/>
          <a:ext cx="6061075" cy="3397250"/>
        </p:xfrm>
        <a:graphic>
          <a:graphicData uri="http://schemas.openxmlformats.org/presentationml/2006/ole">
            <mc:AlternateContent xmlns:mc="http://schemas.openxmlformats.org/markup-compatibility/2006">
              <mc:Choice xmlns:v="urn:schemas-microsoft-com:vml" Requires="v">
                <p:oleObj spid="_x0000_s3156" r:id="rId3" imgW="4995545" imgH="3112135" progId="Visio.Drawing.11">
                  <p:embed/>
                </p:oleObj>
              </mc:Choice>
              <mc:Fallback>
                <p:oleObj r:id="rId3" imgW="4995545" imgH="3112135" progId="Visio.Drawing.11">
                  <p:embed/>
                  <p:pic>
                    <p:nvPicPr>
                      <p:cNvPr id="0" name="图片 3078"/>
                      <p:cNvPicPr/>
                      <p:nvPr/>
                    </p:nvPicPr>
                    <p:blipFill>
                      <a:blip r:embed="rId4"/>
                      <a:stretch>
                        <a:fillRect/>
                      </a:stretch>
                    </p:blipFill>
                    <p:spPr>
                      <a:xfrm>
                        <a:off x="1541463" y="2074863"/>
                        <a:ext cx="6061075" cy="3397250"/>
                      </a:xfrm>
                      <a:prstGeom prst="rect">
                        <a:avLst/>
                      </a:prstGeom>
                      <a:noFill/>
                      <a:ln w="38100">
                        <a:noFill/>
                        <a:miter/>
                      </a:ln>
                    </p:spPr>
                  </p:pic>
                </p:oleObj>
              </mc:Fallback>
            </mc:AlternateContent>
          </a:graphicData>
        </a:graphic>
      </p:graphicFrame>
      <p:sp>
        <p:nvSpPr>
          <p:cNvPr id="3" name="灯片编号占位符 2"/>
          <p:cNvSpPr>
            <a:spLocks noGrp="1"/>
          </p:cNvSpPr>
          <p:nvPr>
            <p:ph type="sldNum" sz="quarter" idx="11"/>
          </p:nvPr>
        </p:nvSpPr>
        <p:spPr/>
        <p:txBody>
          <a:bodyPr/>
          <a:lstStyle/>
          <a:p>
            <a:fld id="{D6B47906-1CB0-4861-8A15-132F9C610BB8}" type="slidenum">
              <a:rPr lang="zh-CN" altLang="en-US" smtClean="0"/>
              <a:t>6</a:t>
            </a:fld>
            <a:endParaRPr lang="zh-CN" altLang="en-US"/>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962712"/>
          </a:xfrm>
        </p:spPr>
        <p:txBody>
          <a:bodyPr/>
          <a:lstStyle/>
          <a:p>
            <a:r>
              <a:rPr lang="zh-CN" altLang="en-US" dirty="0" smtClean="0"/>
              <a:t>智慧油田</a:t>
            </a:r>
            <a:endParaRPr lang="zh-CN" altLang="en-US" dirty="0"/>
          </a:p>
        </p:txBody>
      </p:sp>
      <p:graphicFrame>
        <p:nvGraphicFramePr>
          <p:cNvPr id="4" name="对象 4"/>
          <p:cNvGraphicFramePr>
            <a:graphicFrameLocks noChangeAspect="1"/>
          </p:cNvGraphicFramePr>
          <p:nvPr/>
        </p:nvGraphicFramePr>
        <p:xfrm>
          <a:off x="1642888" y="1419912"/>
          <a:ext cx="6781800" cy="4627563"/>
        </p:xfrm>
        <a:graphic>
          <a:graphicData uri="http://schemas.openxmlformats.org/presentationml/2006/ole">
            <mc:AlternateContent xmlns:mc="http://schemas.openxmlformats.org/markup-compatibility/2006">
              <mc:Choice xmlns:v="urn:schemas-microsoft-com:vml" Requires="v">
                <p:oleObj spid="_x0000_s8331" name="Visio" r:id="rId4" imgW="9886950" imgH="6762750" progId="Visio.Drawing.11">
                  <p:embed/>
                </p:oleObj>
              </mc:Choice>
              <mc:Fallback>
                <p:oleObj name="Visio" r:id="rId4" imgW="9886950" imgH="6762750" progId="Visio.Drawing.11">
                  <p:embed/>
                  <p:pic>
                    <p:nvPicPr>
                      <p:cNvPr id="0" name="图片 82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2888" y="1419912"/>
                        <a:ext cx="6781800" cy="462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图片 5" descr="K:\drocap\CAP20110720151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1256" y="4490030"/>
            <a:ext cx="1125538"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6" descr="K:\drocap\CAP20110720151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5783" y="4490030"/>
            <a:ext cx="1125538"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1"/>
          </p:nvPr>
        </p:nvSpPr>
        <p:spPr/>
        <p:txBody>
          <a:bodyPr/>
          <a:lstStyle/>
          <a:p>
            <a:fld id="{D6B47906-1CB0-4861-8A15-132F9C610BB8}" type="slidenum">
              <a:rPr lang="zh-CN" altLang="en-US" smtClean="0"/>
              <a:t>60</a:t>
            </a:fld>
            <a:endParaRPr lang="zh-CN" altLang="en-US"/>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大鸭岛海燕监测</a:t>
            </a:r>
            <a:endParaRPr lang="zh-CN" alt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263" y="2906418"/>
            <a:ext cx="3535537" cy="328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845486"/>
            <a:ext cx="4480190" cy="33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1"/>
          </p:nvPr>
        </p:nvSpPr>
        <p:spPr/>
        <p:txBody>
          <a:bodyPr/>
          <a:lstStyle/>
          <a:p>
            <a:fld id="{D6B47906-1CB0-4861-8A15-132F9C610BB8}" type="slidenum">
              <a:rPr lang="zh-CN" altLang="en-US" smtClean="0"/>
              <a:t>61</a:t>
            </a:fld>
            <a:endParaRPr lang="zh-CN" altLang="en-US"/>
          </a:p>
        </p:txBody>
      </p:sp>
      <p:sp>
        <p:nvSpPr>
          <p:cNvPr id="6" name="矩形 5"/>
          <p:cNvSpPr/>
          <p:nvPr/>
        </p:nvSpPr>
        <p:spPr>
          <a:xfrm>
            <a:off x="556442" y="1672875"/>
            <a:ext cx="8091378" cy="923330"/>
          </a:xfrm>
          <a:prstGeom prst="rect">
            <a:avLst/>
          </a:prstGeom>
        </p:spPr>
        <p:txBody>
          <a:bodyPr wrap="square">
            <a:spAutoFit/>
          </a:bodyPr>
          <a:lstStyle/>
          <a:p>
            <a:r>
              <a:rPr lang="en-US" altLang="zh-CN" dirty="0"/>
              <a:t>2002</a:t>
            </a:r>
            <a:r>
              <a:rPr lang="zh-CN" altLang="en-US" dirty="0"/>
              <a:t>年英特尔研究人员将传感器放置在海燕鸟巢附近，获取海燕生活环境的数据。他们使用的传感器包括光、湿度、气压、红外、图像等，通过无线自组网，将数据经卫星传输到加州的服务器，实现了对敏感野生动物的无人干扰监测。</a:t>
            </a: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桥梁监测</a:t>
            </a:r>
            <a:endParaRPr lang="zh-CN" altLang="en-US" dirty="0"/>
          </a:p>
        </p:txBody>
      </p:sp>
      <p:sp>
        <p:nvSpPr>
          <p:cNvPr id="3" name="内容占位符 2"/>
          <p:cNvSpPr>
            <a:spLocks noGrp="1"/>
          </p:cNvSpPr>
          <p:nvPr>
            <p:ph idx="1"/>
          </p:nvPr>
        </p:nvSpPr>
        <p:spPr>
          <a:xfrm>
            <a:off x="457199" y="1828800"/>
            <a:ext cx="8229600" cy="1190171"/>
          </a:xfrm>
        </p:spPr>
        <p:txBody>
          <a:bodyPr/>
          <a:lstStyle/>
          <a:p>
            <a:r>
              <a:rPr lang="zh-CN" altLang="en-US" sz="2400" dirty="0"/>
              <a:t>采用位移传感器测量桥梁建筑的应力，确保桥梁长期处于正常状态。</a:t>
            </a:r>
          </a:p>
          <a:p>
            <a:endParaRPr lang="zh-CN" altLang="en-US" sz="240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924" y="2955176"/>
            <a:ext cx="4926149" cy="3078843"/>
          </a:xfrm>
          <a:prstGeom prst="rect">
            <a:avLst/>
          </a:prstGeom>
        </p:spPr>
      </p:pic>
      <p:sp>
        <p:nvSpPr>
          <p:cNvPr id="4" name="灯片编号占位符 3"/>
          <p:cNvSpPr>
            <a:spLocks noGrp="1"/>
          </p:cNvSpPr>
          <p:nvPr>
            <p:ph type="sldNum" sz="quarter" idx="11"/>
          </p:nvPr>
        </p:nvSpPr>
        <p:spPr/>
        <p:txBody>
          <a:bodyPr/>
          <a:lstStyle/>
          <a:p>
            <a:fld id="{D6B47906-1CB0-4861-8A15-132F9C610BB8}" type="slidenum">
              <a:rPr lang="zh-CN" altLang="en-US" smtClean="0"/>
              <a:t>62</a:t>
            </a:fld>
            <a:endParaRPr lang="zh-CN" altLang="en-US"/>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海洋污染监测</a:t>
            </a:r>
            <a:endParaRPr lang="zh-CN" altLang="en-US" dirty="0"/>
          </a:p>
        </p:txBody>
      </p:sp>
      <p:sp>
        <p:nvSpPr>
          <p:cNvPr id="3" name="内容占位符 2"/>
          <p:cNvSpPr>
            <a:spLocks noGrp="1"/>
          </p:cNvSpPr>
          <p:nvPr>
            <p:ph idx="1"/>
          </p:nvPr>
        </p:nvSpPr>
        <p:spPr/>
        <p:txBody>
          <a:bodyPr/>
          <a:lstStyle/>
          <a:p>
            <a:r>
              <a:rPr lang="zh-CN" altLang="en-US" sz="2400" dirty="0"/>
              <a:t>对海洋表面的污染程度进行监测，采用飞机收集数据。</a:t>
            </a:r>
          </a:p>
          <a:p>
            <a:endParaRPr lang="zh-CN" altLang="en-US" dirty="0"/>
          </a:p>
        </p:txBody>
      </p:sp>
      <p:pic>
        <p:nvPicPr>
          <p:cNvPr id="4"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4447" y="2905313"/>
            <a:ext cx="3655105" cy="3152587"/>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1"/>
          </p:nvPr>
        </p:nvSpPr>
        <p:spPr/>
        <p:txBody>
          <a:bodyPr/>
          <a:lstStyle/>
          <a:p>
            <a:fld id="{D6B47906-1CB0-4861-8A15-132F9C610BB8}" type="slidenum">
              <a:rPr lang="zh-CN" altLang="en-US" smtClean="0"/>
              <a:t>63</a:t>
            </a:fld>
            <a:endParaRPr lang="zh-CN" altLang="en-US"/>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森林生态监测</a:t>
            </a:r>
            <a:endParaRPr lang="zh-CN" altLang="en-US" dirty="0"/>
          </a:p>
        </p:txBody>
      </p:sp>
      <p:sp>
        <p:nvSpPr>
          <p:cNvPr id="3" name="内容占位符 2"/>
          <p:cNvSpPr>
            <a:spLocks noGrp="1"/>
          </p:cNvSpPr>
          <p:nvPr>
            <p:ph idx="1"/>
          </p:nvPr>
        </p:nvSpPr>
        <p:spPr/>
        <p:txBody>
          <a:bodyPr/>
          <a:lstStyle/>
          <a:p>
            <a:r>
              <a:rPr lang="zh-CN" altLang="en-US" sz="2400" dirty="0"/>
              <a:t>利用移动机器人和固定采集点，对生态环境进行监测。</a:t>
            </a:r>
          </a:p>
          <a:p>
            <a:endParaRPr lang="zh-CN" altLang="en-US" dirty="0"/>
          </a:p>
        </p:txBody>
      </p:sp>
      <p:pic>
        <p:nvPicPr>
          <p:cNvPr id="4" name="Picture 2" descr="HabitatSensingNode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6920" y="2833898"/>
            <a:ext cx="3953328" cy="31859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灯片编号占位符 4"/>
          <p:cNvSpPr>
            <a:spLocks noGrp="1"/>
          </p:cNvSpPr>
          <p:nvPr>
            <p:ph type="sldNum" sz="quarter" idx="11"/>
          </p:nvPr>
        </p:nvSpPr>
        <p:spPr/>
        <p:txBody>
          <a:bodyPr/>
          <a:lstStyle/>
          <a:p>
            <a:fld id="{D6B47906-1CB0-4861-8A15-132F9C610BB8}" type="slidenum">
              <a:rPr lang="zh-CN" altLang="en-US" smtClean="0"/>
              <a:t>64</a:t>
            </a:fld>
            <a:endParaRPr lang="zh-CN" altLang="en-US"/>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高压线状态监测</a:t>
            </a:r>
            <a:endParaRPr lang="zh-CN" altLang="en-US" dirty="0"/>
          </a:p>
        </p:txBody>
      </p:sp>
      <p:sp>
        <p:nvSpPr>
          <p:cNvPr id="3" name="内容占位符 2"/>
          <p:cNvSpPr>
            <a:spLocks noGrp="1"/>
          </p:cNvSpPr>
          <p:nvPr>
            <p:ph idx="1"/>
          </p:nvPr>
        </p:nvSpPr>
        <p:spPr>
          <a:xfrm>
            <a:off x="457200" y="1828800"/>
            <a:ext cx="8229600" cy="3886200"/>
          </a:xfrm>
        </p:spPr>
        <p:txBody>
          <a:bodyPr/>
          <a:lstStyle/>
          <a:p>
            <a:r>
              <a:rPr lang="zh-CN" altLang="en-US" sz="2400" dirty="0"/>
              <a:t>实时监控电力高压线的应力、温度和震动，在大雪覆盖时可以快速诊断出故障发生的地点。</a:t>
            </a:r>
          </a:p>
          <a:p>
            <a:endParaRPr lang="zh-CN" altLang="en-US" dirty="0"/>
          </a:p>
        </p:txBody>
      </p:sp>
      <p:pic>
        <p:nvPicPr>
          <p:cNvPr id="4" name="Picture 7" descr="China_Power_field1"/>
          <p:cNvPicPr>
            <a:picLocks noChangeAspect="1" noChangeArrowheads="1"/>
          </p:cNvPicPr>
          <p:nvPr/>
        </p:nvPicPr>
        <p:blipFill>
          <a:blip r:embed="rId2">
            <a:lum bright="-24000" contrast="30000"/>
            <a:extLst>
              <a:ext uri="{28A0092B-C50C-407E-A947-70E740481C1C}">
                <a14:useLocalDpi xmlns:a14="http://schemas.microsoft.com/office/drawing/2010/main" val="0"/>
              </a:ext>
            </a:extLst>
          </a:blip>
          <a:srcRect/>
          <a:stretch>
            <a:fillRect/>
          </a:stretch>
        </p:blipFill>
        <p:spPr bwMode="auto">
          <a:xfrm>
            <a:off x="2307922" y="3054667"/>
            <a:ext cx="4528156" cy="284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灯片编号占位符 4"/>
          <p:cNvSpPr>
            <a:spLocks noGrp="1"/>
          </p:cNvSpPr>
          <p:nvPr>
            <p:ph type="sldNum" sz="quarter" idx="11"/>
          </p:nvPr>
        </p:nvSpPr>
        <p:spPr/>
        <p:txBody>
          <a:bodyPr/>
          <a:lstStyle/>
          <a:p>
            <a:fld id="{D6B47906-1CB0-4861-8A15-132F9C610BB8}" type="slidenum">
              <a:rPr lang="zh-CN" altLang="en-US" smtClean="0"/>
              <a:t>65</a:t>
            </a:fld>
            <a:endParaRPr lang="zh-CN" altLang="en-US"/>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路面监测</a:t>
            </a:r>
            <a:endParaRPr lang="zh-CN" altLang="en-US" dirty="0"/>
          </a:p>
        </p:txBody>
      </p:sp>
      <p:sp>
        <p:nvSpPr>
          <p:cNvPr id="3" name="内容占位符 2"/>
          <p:cNvSpPr>
            <a:spLocks noGrp="1"/>
          </p:cNvSpPr>
          <p:nvPr>
            <p:ph idx="1"/>
          </p:nvPr>
        </p:nvSpPr>
        <p:spPr>
          <a:xfrm>
            <a:off x="598968" y="1850882"/>
            <a:ext cx="8229600" cy="3886200"/>
          </a:xfrm>
        </p:spPr>
        <p:txBody>
          <a:bodyPr/>
          <a:lstStyle/>
          <a:p>
            <a:r>
              <a:rPr lang="zh-CN" altLang="en-US" sz="2400" dirty="0"/>
              <a:t>监测道路状况，如大雾、地面积水、冰冻。</a:t>
            </a:r>
          </a:p>
          <a:p>
            <a:endParaRPr lang="zh-CN" altLang="en-US" dirty="0"/>
          </a:p>
        </p:txBody>
      </p:sp>
      <p:pic>
        <p:nvPicPr>
          <p:cNvPr id="4" name="Picture 9" descr="200425173731412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481" y="2560813"/>
            <a:ext cx="5761038"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1"/>
          </p:nvPr>
        </p:nvSpPr>
        <p:spPr/>
        <p:txBody>
          <a:bodyPr/>
          <a:lstStyle/>
          <a:p>
            <a:fld id="{D6B47906-1CB0-4861-8A15-132F9C610BB8}" type="slidenum">
              <a:rPr lang="zh-CN" altLang="en-US" smtClean="0"/>
              <a:t>66</a:t>
            </a:fld>
            <a:endParaRPr lang="zh-CN" altLang="en-US"/>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葡萄园监测</a:t>
            </a:r>
            <a:endParaRPr lang="zh-CN" altLang="en-US" dirty="0"/>
          </a:p>
        </p:txBody>
      </p:sp>
      <p:sp>
        <p:nvSpPr>
          <p:cNvPr id="3" name="内容占位符 2"/>
          <p:cNvSpPr>
            <a:spLocks noGrp="1"/>
          </p:cNvSpPr>
          <p:nvPr>
            <p:ph idx="1"/>
          </p:nvPr>
        </p:nvSpPr>
        <p:spPr>
          <a:xfrm>
            <a:off x="457200" y="1828800"/>
            <a:ext cx="8229600" cy="3886200"/>
          </a:xfrm>
        </p:spPr>
        <p:txBody>
          <a:bodyPr/>
          <a:lstStyle/>
          <a:p>
            <a:r>
              <a:rPr lang="zh-CN" altLang="en-US" sz="2400" dirty="0"/>
              <a:t>监测葡萄园的温室气候，因为葡萄园温湿度的细微变化对葡萄酒的质量影响很大。</a:t>
            </a:r>
          </a:p>
          <a:p>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123" y="2827683"/>
            <a:ext cx="5015753" cy="3154017"/>
          </a:xfrm>
          <a:prstGeom prst="rect">
            <a:avLst/>
          </a:prstGeom>
        </p:spPr>
      </p:pic>
      <p:sp>
        <p:nvSpPr>
          <p:cNvPr id="4" name="灯片编号占位符 3"/>
          <p:cNvSpPr>
            <a:spLocks noGrp="1"/>
          </p:cNvSpPr>
          <p:nvPr>
            <p:ph type="sldNum" sz="quarter" idx="11"/>
          </p:nvPr>
        </p:nvSpPr>
        <p:spPr/>
        <p:txBody>
          <a:bodyPr/>
          <a:lstStyle/>
          <a:p>
            <a:fld id="{D6B47906-1CB0-4861-8A15-132F9C610BB8}" type="slidenum">
              <a:rPr lang="zh-CN" altLang="en-US" smtClean="0"/>
              <a:t>67</a:t>
            </a:fld>
            <a:endParaRPr lang="zh-CN" altLang="en-US"/>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核武器监测</a:t>
            </a:r>
            <a:endParaRPr lang="zh-CN" altLang="en-US" dirty="0"/>
          </a:p>
        </p:txBody>
      </p:sp>
      <p:sp>
        <p:nvSpPr>
          <p:cNvPr id="3" name="内容占位符 2"/>
          <p:cNvSpPr>
            <a:spLocks noGrp="1"/>
          </p:cNvSpPr>
          <p:nvPr>
            <p:ph idx="1"/>
          </p:nvPr>
        </p:nvSpPr>
        <p:spPr>
          <a:xfrm>
            <a:off x="457200" y="1683657"/>
            <a:ext cx="8229600" cy="2409372"/>
          </a:xfrm>
        </p:spPr>
        <p:txBody>
          <a:bodyPr/>
          <a:lstStyle/>
          <a:p>
            <a:r>
              <a:rPr lang="en-US" altLang="zh-CN" sz="2800" dirty="0"/>
              <a:t>2003</a:t>
            </a:r>
            <a:r>
              <a:rPr lang="zh-CN" altLang="en-US" sz="2800" dirty="0"/>
              <a:t>年</a:t>
            </a:r>
            <a:r>
              <a:rPr lang="zh-CN" altLang="en-US" sz="2800" dirty="0" smtClean="0"/>
              <a:t>联合国维和部队</a:t>
            </a:r>
            <a:endParaRPr lang="en-US" altLang="zh-CN" sz="2800" dirty="0" smtClean="0"/>
          </a:p>
          <a:p>
            <a:pPr lvl="1"/>
            <a:r>
              <a:rPr lang="zh-CN" altLang="en-US" sz="2000" dirty="0">
                <a:cs typeface="+mn-cs"/>
              </a:rPr>
              <a:t>综合使用了商用间谍卫星和超微型感应的传感器网络，对伊拉克的空气、水和土壤进行连续不断的监测，以确定伊拉克有无违反国际公约的核武器和生化武器。</a:t>
            </a:r>
          </a:p>
          <a:p>
            <a:endParaRPr lang="zh-CN" altLang="en-US" sz="2800" dirty="0"/>
          </a:p>
        </p:txBody>
      </p:sp>
      <p:pic>
        <p:nvPicPr>
          <p:cNvPr id="6"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b="7688"/>
          <a:stretch>
            <a:fillRect/>
          </a:stretch>
        </p:blipFill>
        <p:spPr bwMode="auto">
          <a:xfrm>
            <a:off x="688706" y="3646825"/>
            <a:ext cx="3723637" cy="22206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7551" y="3646824"/>
            <a:ext cx="3344384" cy="2220671"/>
          </a:xfrm>
          <a:prstGeom prst="rect">
            <a:avLst/>
          </a:prstGeom>
        </p:spPr>
      </p:pic>
      <p:sp>
        <p:nvSpPr>
          <p:cNvPr id="8" name="灯片编号占位符 7"/>
          <p:cNvSpPr>
            <a:spLocks noGrp="1"/>
          </p:cNvSpPr>
          <p:nvPr>
            <p:ph type="sldNum" sz="quarter" idx="11"/>
          </p:nvPr>
        </p:nvSpPr>
        <p:spPr/>
        <p:txBody>
          <a:bodyPr/>
          <a:lstStyle/>
          <a:p>
            <a:fld id="{D6B47906-1CB0-4861-8A15-132F9C610BB8}" type="slidenum">
              <a:rPr lang="zh-CN" altLang="en-US" smtClean="0"/>
              <a:t>68</a:t>
            </a:fld>
            <a:endParaRPr lang="zh-CN" altLang="en-US"/>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物联网与互联网</a:t>
            </a:r>
            <a:endParaRPr lang="zh-CN" altLang="en-US" dirty="0"/>
          </a:p>
        </p:txBody>
      </p:sp>
      <p:sp>
        <p:nvSpPr>
          <p:cNvPr id="3" name="内容占位符 2"/>
          <p:cNvSpPr>
            <a:spLocks noGrp="1"/>
          </p:cNvSpPr>
          <p:nvPr>
            <p:ph idx="1"/>
          </p:nvPr>
        </p:nvSpPr>
        <p:spPr>
          <a:xfrm>
            <a:off x="457200" y="1947334"/>
            <a:ext cx="8229600" cy="3886200"/>
          </a:xfrm>
        </p:spPr>
        <p:txBody>
          <a:bodyPr/>
          <a:lstStyle/>
          <a:p>
            <a:r>
              <a:rPr lang="zh-CN" altLang="en-US" dirty="0" smtClean="0"/>
              <a:t>相辅相成</a:t>
            </a:r>
            <a:endParaRPr lang="en-US" altLang="zh-CN" dirty="0" smtClean="0"/>
          </a:p>
          <a:p>
            <a:pPr lvl="1"/>
            <a:r>
              <a:rPr lang="zh-CN" altLang="en-US" sz="2400" dirty="0" smtClean="0"/>
              <a:t>互联网是物联网的基础</a:t>
            </a:r>
            <a:endParaRPr lang="en-US" altLang="zh-CN" sz="2400" dirty="0" smtClean="0"/>
          </a:p>
          <a:p>
            <a:pPr lvl="1"/>
            <a:r>
              <a:rPr lang="zh-CN" altLang="en-US" sz="2400" dirty="0"/>
              <a:t>物</a:t>
            </a:r>
            <a:r>
              <a:rPr lang="zh-CN" altLang="en-US" sz="2400" dirty="0" smtClean="0"/>
              <a:t>联网是互联网的延伸</a:t>
            </a:r>
            <a:endParaRPr lang="en-US" altLang="zh-CN" sz="2400" dirty="0" smtClean="0"/>
          </a:p>
          <a:p>
            <a:r>
              <a:rPr lang="zh-CN" altLang="en-US" dirty="0" smtClean="0"/>
              <a:t>互相融合</a:t>
            </a:r>
            <a:endParaRPr lang="en-US" altLang="zh-CN" dirty="0" smtClean="0"/>
          </a:p>
          <a:p>
            <a:pPr lvl="1"/>
            <a:r>
              <a:rPr lang="zh-CN" altLang="en-US" sz="2400" dirty="0" smtClean="0"/>
              <a:t>突破传统思维，在“物联”时代，“现实的世间万物” 与 “虚拟的互联网”整合为统一的“整合网络”，全球全世界的运转将以此为基础</a:t>
            </a:r>
            <a:endParaRPr lang="zh-CN" altLang="en-US" sz="2400" dirty="0"/>
          </a:p>
        </p:txBody>
      </p:sp>
      <p:sp>
        <p:nvSpPr>
          <p:cNvPr id="4" name="灯片编号占位符 3"/>
          <p:cNvSpPr>
            <a:spLocks noGrp="1"/>
          </p:cNvSpPr>
          <p:nvPr>
            <p:ph type="sldNum" sz="quarter" idx="11"/>
          </p:nvPr>
        </p:nvSpPr>
        <p:spPr/>
        <p:txBody>
          <a:bodyPr/>
          <a:lstStyle/>
          <a:p>
            <a:fld id="{D6B47906-1CB0-4861-8A15-132F9C610BB8}" type="slidenum">
              <a:rPr lang="zh-CN" altLang="en-US" smtClean="0"/>
              <a:t>7</a:t>
            </a:fld>
            <a:endParaRPr lang="zh-CN" altLang="en-US"/>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5050"/>
            <a:ext cx="8229600" cy="1371600"/>
          </a:xfrm>
        </p:spPr>
        <p:txBody>
          <a:bodyPr/>
          <a:lstStyle/>
          <a:p>
            <a:r>
              <a:rPr lang="zh-CN" altLang="en-US" dirty="0" smtClean="0"/>
              <a:t>物</a:t>
            </a:r>
            <a:r>
              <a:rPr lang="zh-CN" altLang="en-US" dirty="0"/>
              <a:t>联网的历史与现状</a:t>
            </a:r>
          </a:p>
        </p:txBody>
      </p:sp>
      <p:sp>
        <p:nvSpPr>
          <p:cNvPr id="3" name="内容占位符 2"/>
          <p:cNvSpPr>
            <a:spLocks noGrp="1"/>
          </p:cNvSpPr>
          <p:nvPr>
            <p:ph idx="1"/>
          </p:nvPr>
        </p:nvSpPr>
        <p:spPr>
          <a:xfrm>
            <a:off x="457200" y="1208314"/>
            <a:ext cx="7979410" cy="5497286"/>
          </a:xfrm>
        </p:spPr>
        <p:txBody>
          <a:bodyPr/>
          <a:lstStyle/>
          <a:p>
            <a:r>
              <a:rPr lang="zh-CN" altLang="en-US" sz="2800" dirty="0" smtClean="0"/>
              <a:t>国外物联网发展情况</a:t>
            </a:r>
            <a:endParaRPr lang="en-US" altLang="zh-CN" sz="2000" dirty="0" smtClean="0"/>
          </a:p>
          <a:p>
            <a:pPr lvl="1"/>
            <a:r>
              <a:rPr lang="en-US" altLang="zh-CN" sz="2000" dirty="0"/>
              <a:t>1995</a:t>
            </a:r>
            <a:r>
              <a:rPr lang="zh-CN" altLang="en-US" sz="2000" dirty="0"/>
              <a:t>年比尔・盖茨在</a:t>
            </a:r>
            <a:r>
              <a:rPr lang="en-US" altLang="zh-CN" sz="2000" dirty="0"/>
              <a:t>《</a:t>
            </a:r>
            <a:r>
              <a:rPr lang="zh-CN" altLang="en-US" sz="2000" dirty="0"/>
              <a:t>未来之路</a:t>
            </a:r>
            <a:r>
              <a:rPr lang="en-US" altLang="zh-CN" sz="2000" dirty="0"/>
              <a:t>》</a:t>
            </a:r>
            <a:r>
              <a:rPr lang="zh-CN" altLang="en-US" sz="2000" dirty="0"/>
              <a:t>书中首次提及物</a:t>
            </a:r>
            <a:r>
              <a:rPr lang="zh-CN" altLang="en-US" sz="2000" dirty="0" smtClean="0"/>
              <a:t>联网</a:t>
            </a:r>
            <a:r>
              <a:rPr lang="zh-CN" altLang="en-US" sz="2000" dirty="0" smtClean="0">
                <a:solidFill>
                  <a:srgbClr val="FF0000"/>
                </a:solidFill>
              </a:rPr>
              <a:t>理念</a:t>
            </a:r>
            <a:r>
              <a:rPr lang="zh-CN" altLang="en-US" sz="2000" dirty="0" smtClean="0"/>
              <a:t>，</a:t>
            </a:r>
            <a:endParaRPr lang="en-US" altLang="zh-CN" sz="2000" dirty="0" smtClean="0"/>
          </a:p>
          <a:p>
            <a:pPr marL="457200" lvl="1" indent="0">
              <a:buNone/>
            </a:pPr>
            <a:r>
              <a:rPr lang="en-US" altLang="zh-CN" sz="2000" dirty="0"/>
              <a:t>	</a:t>
            </a:r>
            <a:r>
              <a:rPr lang="zh-CN" altLang="en-US" sz="2000" dirty="0" smtClean="0"/>
              <a:t>“物物相连”</a:t>
            </a:r>
            <a:endParaRPr lang="zh-CN" altLang="en-US" sz="2000" dirty="0"/>
          </a:p>
          <a:p>
            <a:pPr lvl="1"/>
            <a:r>
              <a:rPr lang="en-US" altLang="zh-CN" sz="2000" dirty="0" smtClean="0"/>
              <a:t>1998~</a:t>
            </a:r>
            <a:r>
              <a:rPr lang="zh-CN" altLang="en-US" sz="2000" dirty="0" smtClean="0"/>
              <a:t>1999年</a:t>
            </a:r>
            <a:r>
              <a:rPr lang="zh-CN" altLang="en-US" sz="2000" dirty="0"/>
              <a:t>，美国麻省理工学院（MIT）的Auto-ID中心创造性地提出了当时被称作EPC（Electronic Product Code，电子产品代码）系统的物联网</a:t>
            </a:r>
            <a:r>
              <a:rPr lang="zh-CN" altLang="en-US" sz="2000" dirty="0">
                <a:solidFill>
                  <a:srgbClr val="FF0000"/>
                </a:solidFill>
              </a:rPr>
              <a:t>雏形构想</a:t>
            </a:r>
            <a:r>
              <a:rPr lang="zh-CN" altLang="en-US" sz="2000" dirty="0"/>
              <a:t>。</a:t>
            </a:r>
          </a:p>
        </p:txBody>
      </p:sp>
      <p:graphicFrame>
        <p:nvGraphicFramePr>
          <p:cNvPr id="4" name="对象 3"/>
          <p:cNvGraphicFramePr>
            <a:graphicFrameLocks noChangeAspect="1"/>
          </p:cNvGraphicFramePr>
          <p:nvPr>
            <p:extLst>
              <p:ext uri="{D42A27DB-BD31-4B8C-83A1-F6EECF244321}">
                <p14:modId xmlns:p14="http://schemas.microsoft.com/office/powerpoint/2010/main" val="183359978"/>
              </p:ext>
            </p:extLst>
          </p:nvPr>
        </p:nvGraphicFramePr>
        <p:xfrm>
          <a:off x="2046749" y="3577329"/>
          <a:ext cx="5010150" cy="3060700"/>
        </p:xfrm>
        <a:graphic>
          <a:graphicData uri="http://schemas.openxmlformats.org/presentationml/2006/ole">
            <mc:AlternateContent xmlns:mc="http://schemas.openxmlformats.org/markup-compatibility/2006">
              <mc:Choice xmlns:v="urn:schemas-microsoft-com:vml" Requires="v">
                <p:oleObj spid="_x0000_s4174" name="Visio" r:id="rId3" imgW="5440694" imgH="3700510" progId="Visio.Drawing.11">
                  <p:embed/>
                </p:oleObj>
              </mc:Choice>
              <mc:Fallback>
                <p:oleObj name="Visio" r:id="rId3" imgW="5440694" imgH="3700510" progId="Visio.Drawing.11">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6749" y="3577329"/>
                        <a:ext cx="50101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灯片编号占位符 4"/>
          <p:cNvSpPr>
            <a:spLocks noGrp="1"/>
          </p:cNvSpPr>
          <p:nvPr>
            <p:ph type="sldNum" sz="quarter" idx="11"/>
          </p:nvPr>
        </p:nvSpPr>
        <p:spPr/>
        <p:txBody>
          <a:bodyPr/>
          <a:lstStyle/>
          <a:p>
            <a:fld id="{D6B47906-1CB0-4861-8A15-132F9C610BB8}" type="slidenum">
              <a:rPr lang="zh-CN" altLang="en-US" smtClean="0"/>
              <a:t>8</a:t>
            </a:fld>
            <a:endParaRPr lang="zh-CN" altLang="en-US"/>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a:t>
            </a:r>
            <a:r>
              <a:rPr lang="zh-CN" altLang="en-US" dirty="0"/>
              <a:t>联网的历史与现状</a:t>
            </a:r>
          </a:p>
        </p:txBody>
      </p:sp>
      <p:sp>
        <p:nvSpPr>
          <p:cNvPr id="3" name="内容占位符 2"/>
          <p:cNvSpPr>
            <a:spLocks noGrp="1"/>
          </p:cNvSpPr>
          <p:nvPr>
            <p:ph idx="1"/>
          </p:nvPr>
        </p:nvSpPr>
        <p:spPr>
          <a:xfrm>
            <a:off x="457200" y="1570355"/>
            <a:ext cx="7979410" cy="4464050"/>
          </a:xfrm>
        </p:spPr>
        <p:txBody>
          <a:bodyPr/>
          <a:lstStyle/>
          <a:p>
            <a:r>
              <a:rPr lang="zh-CN" altLang="en-US" sz="2800" dirty="0" smtClean="0"/>
              <a:t>国外物联网发展情况</a:t>
            </a:r>
            <a:endParaRPr lang="en-US" altLang="zh-CN" sz="2000" dirty="0" smtClean="0"/>
          </a:p>
          <a:p>
            <a:pPr lvl="1"/>
            <a:r>
              <a:rPr sz="2000" dirty="0"/>
              <a:t>2004年日本总务省提出了u-Japan构想，希望在2010年将日本建设成一个“任何时间，任何地点，任何物品，任何人”都可以上网的环境。实现从有线到无线、从网络到终端，包括认证、数据交换在内的无缝链接泛在网络环境，100％的国民可以利用高速或超高速网络。</a:t>
            </a:r>
          </a:p>
          <a:p>
            <a:pPr lvl="1"/>
            <a:endParaRPr sz="2000" dirty="0"/>
          </a:p>
          <a:p>
            <a:pPr lvl="1"/>
            <a:r>
              <a:rPr sz="2000" dirty="0"/>
              <a:t>2005年11月17日，在突尼斯举行的信息社会世界峰会（WSIS）上，国际电信联盟（ITU）发布《ITU互联网报告2005：物联网》，</a:t>
            </a:r>
            <a:r>
              <a:rPr sz="2000" dirty="0">
                <a:solidFill>
                  <a:srgbClr val="FF0000"/>
                </a:solidFill>
              </a:rPr>
              <a:t>从此物联网的概念正式诞生</a:t>
            </a:r>
            <a:r>
              <a:rPr sz="2000" dirty="0"/>
              <a:t>。</a:t>
            </a:r>
            <a:r>
              <a:rPr lang="zh-CN" altLang="en-US" sz="2000" dirty="0"/>
              <a:t>报告指出，无所不在的“物联网”通信时代即将来临，世界上所有的物体从轮胎到牙刷、从房屋到纸巾都可以通过因特网主动进行交换。射频识别技术（</a:t>
            </a:r>
            <a:r>
              <a:rPr lang="en-US" altLang="zh-CN" sz="2000" dirty="0"/>
              <a:t>RFID</a:t>
            </a:r>
            <a:r>
              <a:rPr lang="zh-CN" altLang="en-US" sz="2000" dirty="0"/>
              <a:t>）、传感器技术、纳米技术、智能</a:t>
            </a:r>
            <a:r>
              <a:rPr lang="zh-CN" altLang="en-US" sz="2000" dirty="0" smtClean="0"/>
              <a:t>嵌入式技术</a:t>
            </a:r>
            <a:r>
              <a:rPr lang="zh-CN" altLang="en-US" sz="2000" dirty="0"/>
              <a:t>将到更加广泛的应用。</a:t>
            </a:r>
          </a:p>
          <a:p>
            <a:pPr lvl="1"/>
            <a:endParaRPr lang="zh-CN" altLang="en-US" sz="2000" dirty="0"/>
          </a:p>
        </p:txBody>
      </p:sp>
      <p:sp>
        <p:nvSpPr>
          <p:cNvPr id="4" name="灯片编号占位符 3"/>
          <p:cNvSpPr>
            <a:spLocks noGrp="1"/>
          </p:cNvSpPr>
          <p:nvPr>
            <p:ph type="sldNum" sz="quarter" idx="11"/>
          </p:nvPr>
        </p:nvSpPr>
        <p:spPr/>
        <p:txBody>
          <a:bodyPr/>
          <a:lstStyle/>
          <a:p>
            <a:fld id="{D6B47906-1CB0-4861-8A15-132F9C610BB8}" type="slidenum">
              <a:rPr lang="zh-CN" altLang="en-US" smtClean="0"/>
              <a:t>9</a:t>
            </a:fld>
            <a:endParaRPr lang="zh-CN" altLang="en-US"/>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主题1">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triangl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triangl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737</TotalTime>
  <Words>4838</Words>
  <Application>Microsoft Office PowerPoint</Application>
  <PresentationFormat>全屏显示(4:3)</PresentationFormat>
  <Paragraphs>332</Paragraphs>
  <Slides>68</Slides>
  <Notes>10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68</vt:i4>
      </vt:variant>
    </vt:vector>
  </HeadingPairs>
  <TitlesOfParts>
    <vt:vector size="79" baseType="lpstr">
      <vt:lpstr>黑体</vt:lpstr>
      <vt:lpstr>宋体</vt:lpstr>
      <vt:lpstr>微软雅黑</vt:lpstr>
      <vt:lpstr>Arial</vt:lpstr>
      <vt:lpstr>Arial Black</vt:lpstr>
      <vt:lpstr>Calibri</vt:lpstr>
      <vt:lpstr>Times New Roman</vt:lpstr>
      <vt:lpstr>Wingdings</vt:lpstr>
      <vt:lpstr>主题1</vt:lpstr>
      <vt:lpstr>Microsoft Visio 2003-2010 绘图</vt:lpstr>
      <vt:lpstr>Visio</vt:lpstr>
      <vt:lpstr>物联网技术 The Internet of Things Technology</vt:lpstr>
      <vt:lpstr>PowerPoint 演示文稿</vt:lpstr>
      <vt:lpstr>本讲内容</vt:lpstr>
      <vt:lpstr>物联网的概念</vt:lpstr>
      <vt:lpstr>物联网的概念</vt:lpstr>
      <vt:lpstr>物联网的概念模型</vt:lpstr>
      <vt:lpstr>物联网与互联网</vt:lpstr>
      <vt:lpstr>物联网的历史与现状</vt:lpstr>
      <vt:lpstr>物联网的历史与现状</vt:lpstr>
      <vt:lpstr>物联网的历史与现状</vt:lpstr>
      <vt:lpstr>智慧地球</vt:lpstr>
      <vt:lpstr>物联网的历史与现状</vt:lpstr>
      <vt:lpstr>物联网的历史与现状</vt:lpstr>
      <vt:lpstr>物联网的历史与现状</vt:lpstr>
      <vt:lpstr>物联网的历史与现状</vt:lpstr>
      <vt:lpstr>物联网的历史与现状</vt:lpstr>
      <vt:lpstr>物联网的未来</vt:lpstr>
      <vt:lpstr>物联网的基本特点</vt:lpstr>
      <vt:lpstr>物联网的三层结构</vt:lpstr>
      <vt:lpstr>物联网的四层结构</vt:lpstr>
      <vt:lpstr>物联网系统结构</vt:lpstr>
      <vt:lpstr>物联网系统结构</vt:lpstr>
      <vt:lpstr>物联网系统结构</vt:lpstr>
      <vt:lpstr>物联网系统结构</vt:lpstr>
      <vt:lpstr>物联网的关键技术</vt:lpstr>
      <vt:lpstr>物联网的关键技术</vt:lpstr>
      <vt:lpstr>物联网的关键技术</vt:lpstr>
      <vt:lpstr>物联网的关键技术</vt:lpstr>
      <vt:lpstr>物联网的关键技术</vt:lpstr>
      <vt:lpstr>物联网的关键技术</vt:lpstr>
      <vt:lpstr>物联网的关键技术</vt:lpstr>
      <vt:lpstr>物联网的关键技术</vt:lpstr>
      <vt:lpstr>物联网的关键技术</vt:lpstr>
      <vt:lpstr>物联网的关键技术</vt:lpstr>
      <vt:lpstr>物联网的关键技术</vt:lpstr>
      <vt:lpstr>物联网的关键技术</vt:lpstr>
      <vt:lpstr>物联网的关键技术</vt:lpstr>
      <vt:lpstr>物联网的关键技术</vt:lpstr>
      <vt:lpstr>物联网的关键技术</vt:lpstr>
      <vt:lpstr>物联网的关键技术</vt:lpstr>
      <vt:lpstr>物联网的关键技术</vt:lpstr>
      <vt:lpstr>物联网的关键技术</vt:lpstr>
      <vt:lpstr>物联网的关键技术</vt:lpstr>
      <vt:lpstr>物联网的关键技术</vt:lpstr>
      <vt:lpstr>物联网的关键技术</vt:lpstr>
      <vt:lpstr>物联网的关键技术</vt:lpstr>
      <vt:lpstr>物联网的关键技术</vt:lpstr>
      <vt:lpstr>物联网的关键技术</vt:lpstr>
      <vt:lpstr>物联网的应用</vt:lpstr>
      <vt:lpstr>物联网的应用领域</vt:lpstr>
      <vt:lpstr>精准农业</vt:lpstr>
      <vt:lpstr>资产跟踪</vt:lpstr>
      <vt:lpstr>楼宇远程抄表</vt:lpstr>
      <vt:lpstr>楼宇/家庭自动化</vt:lpstr>
      <vt:lpstr>工业自动化</vt:lpstr>
      <vt:lpstr>食品溯源系统</vt:lpstr>
      <vt:lpstr>手机支付</vt:lpstr>
      <vt:lpstr>NFC技术</vt:lpstr>
      <vt:lpstr>仓储实时管理系统</vt:lpstr>
      <vt:lpstr>智慧油田</vt:lpstr>
      <vt:lpstr>大鸭岛海燕监测</vt:lpstr>
      <vt:lpstr>桥梁监测</vt:lpstr>
      <vt:lpstr>海洋污染监测</vt:lpstr>
      <vt:lpstr>森林生态监测</vt:lpstr>
      <vt:lpstr>高压线状态监测</vt:lpstr>
      <vt:lpstr>路面监测</vt:lpstr>
      <vt:lpstr>葡萄园监测</vt:lpstr>
      <vt:lpstr>核武器监测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物联网技术 The Internet of Things Technology</dc:title>
  <dc:creator/>
  <cp:lastModifiedBy>Administrator</cp:lastModifiedBy>
  <cp:revision>236</cp:revision>
  <dcterms:created xsi:type="dcterms:W3CDTF">2013-06-24T01:46:00Z</dcterms:created>
  <dcterms:modified xsi:type="dcterms:W3CDTF">2023-04-11T13:50:28Z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